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15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Shape 1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Sempre di più pc in veicoli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posizione (GPS) e comunicazione (802.11b/p)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comunicazione crea un rete (vanet)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altra applicazione: ausilio alla guida, …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queste reti sono studiate sempre di più grazie a ….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Shape 3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con 300m aumento del 40%, mentre del 9% con 500m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prima ho media salti 4,2 e dopo 6,0 (300m)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fb va come deve andare (bene)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3" name="Shape 3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incremento del 194,6% con 300m e di 172% con 500m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messaggi inviati: solo quelli di avviso/alert, non quelli hello, che:</a:t>
            </a:r>
          </a:p>
          <a:p>
            <a:pPr lvl="1" marL="652859" indent="-208359">
              <a:buClr>
                <a:srgbClr val="930217"/>
              </a:buClr>
              <a:buSzPct val="145000"/>
              <a:buChar char="-"/>
            </a:pPr>
            <a:r>
              <a:t>se ci sono: overhead piccolo, uno ogni 100ms (se uno ne riceve non ne invia altri)</a:t>
            </a:r>
          </a:p>
          <a:p>
            <a:pPr lvl="1" marL="652859" indent="-208359">
              <a:buClr>
                <a:srgbClr val="930217"/>
              </a:buClr>
              <a:buSzPct val="145000"/>
              <a:buChar char="-"/>
            </a:pPr>
            <a:r>
              <a:t>se l’applicazione genera un flusso continuo ha già nei pacchetti l’info e quindi non servono gli Hello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6" name="Shape 3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brusca riduzione della copertura come nello scenario precedente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qui ho un calo del 50,5% (300m) mentre in LA era del 30%; con 500 sempre circa a 7-8%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9" name="Shape 3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un po’ peggio in PD che in LA, ma rimane meglio delle statiche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causa? forse edifici e/o strade di PD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2" name="Shape 3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sempre anomalia con S300-500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aumento dei mex del 239% con 300m e di 205% con 500m (LA: 194,6% e 172%)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5" name="Shape 3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es. sensori: analisi inquinamento, analisi ambientali, monitoraggio traffico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i sensori fanno un inoltro semplice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8" name="Shape 4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scenari con sensori non attivi per avere un confronto, base di riferimento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copertura tot non supera 40% senza, con arriva al 97-98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con sensori si ha più “stabilità” all’aumentare della perc. di veicoli disab.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21" name="Shape 4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sì cop. più alta però al costo di molti più messaggi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—&gt; con 10% ho 2,5 in più, circa 6 volte con 50%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conteggio messaggi solo FB, però ricevuti quindi tutti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43" name="Shape 4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migliore integrazione es: moduli per l’importazione/esportazione dei dati (OSM)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7" name="Shape 4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… tempo determinato da una finestra di contesa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annullare perché qualcun altro lo ha già fatto!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come so da dove arriva? vedo la differenza delle distanze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attenzione :stacco con la predente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… non solo un modello per propagazione  segnale nell’aria ma anche ombreggiatura 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modello del friiss?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82" name="Shape 4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… calcola l’attenuazione secondo la formula vista prima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i punti di intersezione vengono trovati ….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4" name="Shape 5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utilizzato sumo, ricalcando la procura dell’articolo originale…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vengono prodotti 2 file, uno per gli ostacoli e uno per la posizione dei veicoli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per fare un esempio —&gt; poi si va alla slide dopo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8" name="Shape 5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comportamenti inverso rispetto a quelli inviati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aumento del 41% con 500m, calo del 31,3% con 300m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cause:</a:t>
            </a:r>
          </a:p>
          <a:p>
            <a:pPr lvl="1" marL="652859" indent="-208359">
              <a:buClr>
                <a:srgbClr val="930217"/>
              </a:buClr>
              <a:buSzPct val="145000"/>
              <a:buChar char="-"/>
            </a:pPr>
            <a:r>
              <a:t>topologia degli isolati in LA (50x175 e 50x400)</a:t>
            </a:r>
          </a:p>
          <a:p>
            <a:pPr/>
            <a:r>
              <a:t>- in generale: con ostacoli ho più variabilità (vedere barre errore), fenomeno più visibile con FB (fase stima)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1" name="Shape 5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questo è diverso dal caso LA; calo massimo con S300-300 di 77,3%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LA-300m: 68,89%, qui ho 24,63% (- 64%)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84" name="Shape 5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calo del 45% con 300m, aumento del 51,8% con 500m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valutazione FB in due contesti urbani con dati reali estratti da città con caratteristiche topologiche diverse…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…sono presenti dispositivi a basso impatto, es sensori,….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1" name="Shape 21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mentre gli altri protocolli utilizzano una stima fissa del raggio trasmissivo… 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attenzione a non dire “prima e dopo”, le fasi possono essere sovrapposte 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stima ottenuta tramite lo scambio di messaggi Hello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inoltro determinato da una finestra di contesa, attesa inversamente proporzionale alla distanza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9" name="Shape 2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poligoni 2d che definiscono il bordo dell’ostacolo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ostacoli interessati dal LOS: visuale/trasmissione fra i due veicoli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potenziali ostacoli sono cercati all’interno del riquadro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…totale sommando tutte le att. degli ostacoli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3" name="Shape 2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piano più la verifica che il punto appartenga alla parete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1" name="Shape 2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 disposizione veicoli: ogni 25 = distanza di di sicurezza a 50km/h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3" name="Shape 2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perché scelta città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messaggi inviati solo di avviso, non hello, perché….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da senza a con calo del, in media:</a:t>
            </a:r>
          </a:p>
          <a:p>
            <a:pPr lvl="1" marL="652859" indent="-208359">
              <a:buClr>
                <a:srgbClr val="930217"/>
              </a:buClr>
              <a:buSzPct val="145000"/>
              <a:buChar char="-"/>
            </a:pPr>
            <a:r>
              <a:t>con 300m: 28,9%</a:t>
            </a:r>
          </a:p>
          <a:p>
            <a:pPr lvl="1" marL="652859" indent="-208359">
              <a:buClr>
                <a:srgbClr val="930217"/>
              </a:buClr>
              <a:buSzPct val="145000"/>
              <a:buChar char="-"/>
            </a:pPr>
            <a:r>
              <a:t>con 500m: 8,8% (5,7 se tolgo static300)</a:t>
            </a:r>
          </a:p>
          <a:p>
            <a:pPr marL="208359" indent="-208359">
              <a:buClr>
                <a:srgbClr val="930217"/>
              </a:buClr>
              <a:buSzPct val="100000"/>
              <a:buChar char="-"/>
            </a:pPr>
            <a:r>
              <a:t>anomalia con S300-500, ho una copertura maggiore —&gt; potrebbe essere perché gli ostacoli influiscono di più rispetto al non stimare correttamente il mezzo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"/>
          <p:cNvSpPr/>
          <p:nvPr/>
        </p:nvSpPr>
        <p:spPr>
          <a:xfrm>
            <a:off x="2535" y="-11839"/>
            <a:ext cx="12999730" cy="694869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" name="Linea"/>
          <p:cNvSpPr/>
          <p:nvPr/>
        </p:nvSpPr>
        <p:spPr>
          <a:xfrm>
            <a:off x="948266" y="228387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6" name="logo-unipd-int-transp.png" descr="logo-unipd-int-trans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06581" y="7866699"/>
            <a:ext cx="3823814" cy="1518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Rettangolo"/>
          <p:cNvSpPr txBox="1"/>
          <p:nvPr/>
        </p:nvSpPr>
        <p:spPr>
          <a:xfrm>
            <a:off x="940573" y="483939"/>
            <a:ext cx="11123655" cy="179781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>
              <a:defRPr b="0" sz="4500">
                <a:latin typeface="+mj-lt"/>
                <a:ea typeface="+mj-ea"/>
                <a:cs typeface="+mj-cs"/>
                <a:sym typeface="Adobe Garamond Pro"/>
              </a:defRPr>
            </a:pPr>
          </a:p>
        </p:txBody>
      </p:sp>
      <p:sp>
        <p:nvSpPr>
          <p:cNvPr id="18" name="Rettangolo"/>
          <p:cNvSpPr/>
          <p:nvPr/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spcBef>
                <a:spcPts val="1500"/>
              </a:spcBef>
              <a:buClr>
                <a:srgbClr val="930217"/>
              </a:buClr>
              <a:buSzPct val="100000"/>
              <a:buChar char="•"/>
              <a:defRPr b="0" sz="3200">
                <a:latin typeface="+mj-lt"/>
                <a:ea typeface="+mj-ea"/>
                <a:cs typeface="+mj-cs"/>
                <a:sym typeface="Adobe Garamond Pro"/>
              </a:defRPr>
            </a:pPr>
          </a:p>
        </p:txBody>
      </p:sp>
      <p:sp>
        <p:nvSpPr>
          <p:cNvPr id="19" name="Testo"/>
          <p:cNvSpPr txBox="1"/>
          <p:nvPr/>
        </p:nvSpPr>
        <p:spPr>
          <a:xfrm>
            <a:off x="969619" y="8986034"/>
            <a:ext cx="255322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b="0" sz="1600">
                <a:latin typeface="Garamond Premier Pro Caption"/>
                <a:ea typeface="Garamond Premier Pro Caption"/>
                <a:cs typeface="Garamond Premier Pro Caption"/>
                <a:sym typeface="Garamond Premier Pro Caption"/>
              </a:defRPr>
            </a:pPr>
            <a:fld id="{86CB4B4D-7CA3-9044-876B-883B54F8677D}" type="slidenum"/>
            <a:r>
              <a:t>￼</a:t>
            </a:r>
          </a:p>
        </p:txBody>
      </p:sp>
      <p:sp>
        <p:nvSpPr>
          <p:cNvPr id="20" name="Numero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–Giovanni Mela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z="2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–Giovanni Mela</a:t>
            </a:r>
          </a:p>
        </p:txBody>
      </p:sp>
      <p:sp>
        <p:nvSpPr>
          <p:cNvPr id="101" name="“Inserisci qui una citazione”.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“Inserisci qui una citazione”. </a:t>
            </a:r>
          </a:p>
        </p:txBody>
      </p:sp>
      <p:sp>
        <p:nvSpPr>
          <p:cNvPr id="10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Immagin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Immagin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8" name="Titolo Testo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 Testo</a:t>
            </a:r>
          </a:p>
        </p:txBody>
      </p:sp>
      <p:sp>
        <p:nvSpPr>
          <p:cNvPr id="29" name="Corpo livello uno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0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olo Testo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3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Immagin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6" name="Titolo Testo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Titolo Testo</a:t>
            </a:r>
          </a:p>
        </p:txBody>
      </p:sp>
      <p:sp>
        <p:nvSpPr>
          <p:cNvPr id="47" name="Corpo livello uno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37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5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64" name="Corpo livello uno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Immagin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73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74" name="Corpo livello uno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85800" indent="-342900">
              <a:spcBef>
                <a:spcPts val="3200"/>
              </a:spcBef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028700" indent="-342900">
              <a:spcBef>
                <a:spcPts val="3200"/>
              </a:spcBef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indent="-342900">
              <a:spcBef>
                <a:spcPts val="3200"/>
              </a:spcBef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714500" indent="-342900">
              <a:spcBef>
                <a:spcPts val="3200"/>
              </a:spcBef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5" name="Numero diapositiva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orpo livello uno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magin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1" name="Immagin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2" name="Immagin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Testo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3" name="Corpo livello uno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6342904" y="9296400"/>
            <a:ext cx="312218" cy="3022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Garamond Premier Pro Caption"/>
                <a:ea typeface="Garamond Premier Pro Caption"/>
                <a:cs typeface="Garamond Premier Pro Caption"/>
                <a:sym typeface="Garamond Premier Pro Captio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5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930217"/>
        </a:buClr>
        <a:buSzPct val="100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1pPr>
      <a:lvl2pPr marL="8890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930217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2pPr>
      <a:lvl3pPr marL="1219200" marR="0" indent="-4572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930217"/>
        </a:buClr>
        <a:buSzPct val="60000"/>
        <a:buFontTx/>
        <a:buChar char="๏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3pPr>
      <a:lvl4pPr marL="17780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930217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4pPr>
      <a:lvl5pPr marL="22225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930217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5pPr>
      <a:lvl6pPr marL="26670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930217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6pPr>
      <a:lvl7pPr marL="31115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930217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7pPr>
      <a:lvl8pPr marL="35560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930217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8pPr>
      <a:lvl9pPr marL="4000500" marR="0" indent="-444500" algn="l" defTabSz="584200" rtl="0" latinLnBrk="0">
        <a:lnSpc>
          <a:spcPct val="100000"/>
        </a:lnSpc>
        <a:spcBef>
          <a:spcPts val="1500"/>
        </a:spcBef>
        <a:spcAft>
          <a:spcPts val="0"/>
        </a:spcAft>
        <a:buClr>
          <a:srgbClr val="930217"/>
        </a:buClr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dobe Garamond Pro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 Premier Pro Caption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 Premier Pro Caption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 Premier Pro Caption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 Premier Pro Caption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 Premier Pro Caption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 Premier Pro Caption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 Premier Pro Caption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 Premier Pro Caption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aramond Premier Pro Caption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ttangolo"/>
          <p:cNvSpPr/>
          <p:nvPr/>
        </p:nvSpPr>
        <p:spPr>
          <a:xfrm>
            <a:off x="2535" y="-11839"/>
            <a:ext cx="12999730" cy="3939521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" name="Rettangolo"/>
          <p:cNvSpPr/>
          <p:nvPr/>
        </p:nvSpPr>
        <p:spPr>
          <a:xfrm>
            <a:off x="1247378" y="3895945"/>
            <a:ext cx="11779912" cy="189840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8" name="Rettangolo"/>
          <p:cNvSpPr/>
          <p:nvPr/>
        </p:nvSpPr>
        <p:spPr>
          <a:xfrm>
            <a:off x="-22490" y="3723081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9" name="Rettangolo"/>
          <p:cNvSpPr/>
          <p:nvPr/>
        </p:nvSpPr>
        <p:spPr>
          <a:xfrm>
            <a:off x="2601873" y="3482310"/>
            <a:ext cx="10425417" cy="247222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30" name="Propagazione di messaggi tra veicoli con modello urbano realistico"/>
          <p:cNvSpPr txBox="1"/>
          <p:nvPr/>
        </p:nvSpPr>
        <p:spPr>
          <a:xfrm>
            <a:off x="1212722" y="1020710"/>
            <a:ext cx="10579357" cy="2679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4500">
                <a:solidFill>
                  <a:srgbClr val="FFFFFF"/>
                </a:solidFill>
                <a:latin typeface="EB Garamond 12 Regular SmallCap"/>
                <a:ea typeface="EB Garamond 12 Regular SmallCap"/>
                <a:cs typeface="EB Garamond 12 Regular SmallCap"/>
                <a:sym typeface="EB Garamond 12 Regular SmallCap"/>
              </a:defRPr>
            </a:lvl1pPr>
          </a:lstStyle>
          <a:p>
            <a:pPr/>
            <a:r>
              <a:t>Propagazione di messaggi tra veicoli con modello urbano realistico </a:t>
            </a:r>
          </a:p>
        </p:txBody>
      </p:sp>
      <p:sp>
        <p:nvSpPr>
          <p:cNvPr id="131" name="Marco Romanelli"/>
          <p:cNvSpPr txBox="1"/>
          <p:nvPr/>
        </p:nvSpPr>
        <p:spPr>
          <a:xfrm>
            <a:off x="7010757" y="5816731"/>
            <a:ext cx="4430263" cy="830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4000">
                <a:solidFill>
                  <a:srgbClr val="930217"/>
                </a:solidFill>
                <a:latin typeface="EB Garamond 12 Regular SmallCap"/>
                <a:ea typeface="EB Garamond 12 Regular SmallCap"/>
                <a:cs typeface="EB Garamond 12 Regular SmallCap"/>
                <a:sym typeface="EB Garamond 12 Regular SmallCap"/>
              </a:defRPr>
            </a:lvl1pPr>
          </a:lstStyle>
          <a:p>
            <a:pPr/>
            <a:r>
              <a:t>Marco Romanelli</a:t>
            </a:r>
          </a:p>
        </p:txBody>
      </p:sp>
      <p:sp>
        <p:nvSpPr>
          <p:cNvPr id="132" name="Relatore: Prof. Claudio Enrico Palazzi…"/>
          <p:cNvSpPr txBox="1"/>
          <p:nvPr/>
        </p:nvSpPr>
        <p:spPr>
          <a:xfrm>
            <a:off x="7257164" y="6797826"/>
            <a:ext cx="3937449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3700"/>
              </a:lnSpc>
              <a:spcBef>
                <a:spcPts val="1200"/>
              </a:spcBef>
              <a:defRPr b="0" sz="2000">
                <a:latin typeface="+mj-lt"/>
                <a:ea typeface="+mj-ea"/>
                <a:cs typeface="+mj-cs"/>
                <a:sym typeface="Adobe Garamond Pro"/>
              </a:defRPr>
            </a:pPr>
            <a:r>
              <a:t>Relatore: Prof. Claudio Enrico Palazzi</a:t>
            </a:r>
          </a:p>
          <a:p>
            <a:pPr algn="l" defTabSz="457200">
              <a:lnSpc>
                <a:spcPts val="3700"/>
              </a:lnSpc>
              <a:spcBef>
                <a:spcPts val="1200"/>
              </a:spcBef>
              <a:defRPr b="0" sz="2000">
                <a:latin typeface="+mj-lt"/>
                <a:ea typeface="+mj-ea"/>
                <a:cs typeface="+mj-cs"/>
                <a:sym typeface="Adobe Garamond Pro"/>
              </a:defRPr>
            </a:pPr>
            <a:r>
              <a:t>Co-relatore: Dott. Armir Bujari </a:t>
            </a:r>
          </a:p>
        </p:txBody>
      </p:sp>
      <p:sp>
        <p:nvSpPr>
          <p:cNvPr id="133" name="Università degli studi di padova"/>
          <p:cNvSpPr txBox="1"/>
          <p:nvPr/>
        </p:nvSpPr>
        <p:spPr>
          <a:xfrm>
            <a:off x="5895352" y="4281955"/>
            <a:ext cx="6661073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cap="small" sz="30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Università degli studi di padova</a:t>
            </a:r>
          </a:p>
        </p:txBody>
      </p:sp>
      <p:sp>
        <p:nvSpPr>
          <p:cNvPr id="134" name="Dipartimento di Matematica “Tullio Levi-Civita”"/>
          <p:cNvSpPr txBox="1"/>
          <p:nvPr/>
        </p:nvSpPr>
        <p:spPr>
          <a:xfrm>
            <a:off x="6783591" y="4846806"/>
            <a:ext cx="4884595" cy="346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400"/>
              </a:lnSpc>
              <a:spcBef>
                <a:spcPts val="1200"/>
              </a:spcBef>
              <a:defRPr b="0" sz="1866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Dipartimento di Matematica “Tullio Levi-Civita” </a:t>
            </a:r>
          </a:p>
        </p:txBody>
      </p:sp>
      <p:sp>
        <p:nvSpPr>
          <p:cNvPr id="135" name="Laurea Magistrale in Informatica"/>
          <p:cNvSpPr txBox="1"/>
          <p:nvPr/>
        </p:nvSpPr>
        <p:spPr>
          <a:xfrm>
            <a:off x="4287268" y="292331"/>
            <a:ext cx="4430264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4300"/>
              </a:lnSpc>
              <a:spcBef>
                <a:spcPts val="1200"/>
              </a:spcBef>
              <a:defRPr b="0" cap="small" sz="2200">
                <a:solidFill>
                  <a:srgbClr val="FFFFFF"/>
                </a:solidFill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Laurea Magistrale in Informatica</a:t>
            </a:r>
          </a:p>
        </p:txBody>
      </p:sp>
      <p:sp>
        <p:nvSpPr>
          <p:cNvPr id="136" name="7 dicembre 2017"/>
          <p:cNvSpPr txBox="1"/>
          <p:nvPr/>
        </p:nvSpPr>
        <p:spPr>
          <a:xfrm>
            <a:off x="7824330" y="8378259"/>
            <a:ext cx="2803118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800"/>
              </a:lnSpc>
              <a:spcBef>
                <a:spcPts val="1200"/>
              </a:spcBef>
              <a:defRPr b="0" sz="30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7 dicembre 2017</a:t>
            </a:r>
          </a:p>
        </p:txBody>
      </p:sp>
      <p:pic>
        <p:nvPicPr>
          <p:cNvPr id="137" name="unipd-pollo.png" descr="unipd-poll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289" y="5021450"/>
            <a:ext cx="3471405" cy="3493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1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2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3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4" name="Simulazioni - scenari Los Angeles e Padova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 Los Angeles e Padova</a:t>
            </a:r>
          </a:p>
        </p:txBody>
      </p:sp>
      <p:sp>
        <p:nvSpPr>
          <p:cNvPr id="275" name="9"/>
          <p:cNvSpPr txBox="1"/>
          <p:nvPr>
            <p:ph type="sldNum" sz="quarter" idx="2"/>
          </p:nvPr>
        </p:nvSpPr>
        <p:spPr>
          <a:xfrm>
            <a:off x="990650" y="8986034"/>
            <a:ext cx="213260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6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278" name="Tabella"/>
          <p:cNvGraphicFramePr/>
          <p:nvPr/>
        </p:nvGraphicFramePr>
        <p:xfrm>
          <a:off x="825953" y="2885366"/>
          <a:ext cx="7165672" cy="52249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46376"/>
                <a:gridCol w="581635"/>
                <a:gridCol w="1270000"/>
                <a:gridCol w="1270000"/>
              </a:tblGrid>
              <a:tr h="482600">
                <a:tc gridSpan="4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Topologia scenario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CFFFF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06400">
                <a:tc gridSpan="2" rowSpan="2">
                  <a:txBody>
                    <a:bodyPr/>
                    <a:lstStyle/>
                    <a:p>
                      <a:pPr algn="just" defTabSz="914400">
                        <a:def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CFFFF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  <a:tc rowSpan="2" hMerge="1">
                  <a:tcPr/>
                </a:tc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Scenario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FCFFFF"/>
                      </a:solidFill>
                      <a:miter lim="400000"/>
                    </a:lnT>
                    <a:lnB w="12700">
                      <a:solidFill>
                        <a:srgbClr val="FDFFFF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  <a:tc hMerge="1">
                  <a:tcPr/>
                </a:tc>
              </a:tr>
              <a:tr h="406400">
                <a:tc gridSpan="2" vMerge="1">
                  <a:tcPr/>
                </a:tc>
                <a:tc hMerge="1" v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Padova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12700">
                      <a:solidFill>
                        <a:srgbClr val="FAFFFF"/>
                      </a:solidFill>
                      <a:miter lim="400000"/>
                    </a:lnR>
                    <a:lnT w="12700">
                      <a:solidFill>
                        <a:srgbClr val="FD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L.A.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AFFFF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FD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</a:tr>
              <a:tr h="482600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2200">
                          <a:latin typeface="+mj-lt"/>
                          <a:ea typeface="+mj-ea"/>
                          <a:cs typeface="+mj-cs"/>
                          <a:sym typeface="Adobe Garamond Pro"/>
                        </a:defRPr>
                      </a:pPr>
                      <a:r>
                        <a:t>Area approssimativa [km</a:t>
                      </a:r>
                      <a:r>
                        <a:rPr baseline="22727"/>
                        <a:t>2</a:t>
                      </a:r>
                      <a:r>
                        <a:t>] 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5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  <a:tr h="482600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Distanza fra veicoli [metri] 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~25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  <a:tc hMerge="1">
                  <a:tcPr/>
                </a:tc>
              </a:tr>
              <a:tr h="482600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Numero di veicoli 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2224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1905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82600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Numero di edifici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6322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8241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E3E5E8"/>
                    </a:solidFill>
                  </a:tcPr>
                </a:tc>
              </a:tr>
              <a:tr h="482600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Numero di simulazioni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50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  <p:graphicFrame>
        <p:nvGraphicFramePr>
          <p:cNvPr id="279" name="Tabella"/>
          <p:cNvGraphicFramePr/>
          <p:nvPr/>
        </p:nvGraphicFramePr>
        <p:xfrm>
          <a:off x="6591398" y="2882191"/>
          <a:ext cx="4098733" cy="45783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035300"/>
                <a:gridCol w="2840892"/>
              </a:tblGrid>
              <a:tr h="482600"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Configurazione rete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CFFFF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  <a:tc hMerge="1">
                  <a:tcPr/>
                </a:tc>
              </a:tr>
              <a:tr h="482600">
                <a:tc>
                  <a:txBody>
                    <a:bodyPr/>
                    <a:lstStyle/>
                    <a:p>
                      <a:pPr algn="just"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Parametro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CFFFF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Valore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FCFFFF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Standard trasmissione 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802.11b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Dimensione pacchetto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164 byte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Tipologia di flusso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singolo pacchetto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Raggio trasmissivo [m]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300 - 500 m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4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5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10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8" name="Parametri di valutazione:…"/>
          <p:cNvSpPr txBox="1"/>
          <p:nvPr>
            <p:ph type="body" idx="1"/>
          </p:nvPr>
        </p:nvSpPr>
        <p:spPr>
          <a:xfrm>
            <a:off x="952500" y="2117196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Parametri di valutazione:</a:t>
            </a:r>
          </a:p>
          <a:p>
            <a:pPr lvl="2"/>
            <a:r>
              <a:t>copertura totale</a:t>
            </a:r>
          </a:p>
          <a:p>
            <a:pPr lvl="2"/>
            <a:r>
              <a:t>numero di salti</a:t>
            </a:r>
          </a:p>
          <a:p>
            <a:pPr lvl="3">
              <a:buSzPct val="100000"/>
              <a:buChar char="-"/>
              <a:defRPr sz="2800"/>
            </a:pPr>
            <a:r>
              <a:t>necessari a raggiungere distanza di 1km</a:t>
            </a:r>
          </a:p>
          <a:p>
            <a:pPr lvl="2"/>
            <a:r>
              <a:t>numero di messaggi inviati</a:t>
            </a:r>
          </a:p>
          <a:p>
            <a:pPr/>
            <a:r>
              <a:t>Protocollo FB comparato a due alternative a stima fissa (statiche)</a:t>
            </a:r>
          </a:p>
          <a:p>
            <a:pPr lvl="2"/>
            <a:r>
              <a:t>STATIC300 </a:t>
            </a:r>
          </a:p>
          <a:p>
            <a:pPr lvl="2"/>
            <a:r>
              <a:t>STATIC500</a:t>
            </a:r>
          </a:p>
        </p:txBody>
      </p:sp>
      <p:pic>
        <p:nvPicPr>
          <p:cNvPr id="289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imulazioni - scenari Los Angeles e Padova (2)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 Los Angeles e Padova (2)</a:t>
            </a:r>
          </a:p>
        </p:txBody>
      </p:sp>
      <p:sp>
        <p:nvSpPr>
          <p:cNvPr id="291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osm_web-la-2x2.png" descr="osm_web-la-2x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771" y="2262963"/>
            <a:ext cx="5651501" cy="570581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7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9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0" name="Simulazioni - scenari Los Angeles e Padova (3)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 Los Angeles e Padova (3)</a:t>
            </a:r>
          </a:p>
        </p:txBody>
      </p:sp>
      <p:sp>
        <p:nvSpPr>
          <p:cNvPr id="301" name="11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2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04" name="osm_web-pd-2x2.png" descr="osm_web-pd-2x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05328" y="2258468"/>
            <a:ext cx="5714803" cy="571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copertura_totale.png" descr="copertura_totale.png"/>
          <p:cNvPicPr>
            <a:picLocks noChangeAspect="1"/>
          </p:cNvPicPr>
          <p:nvPr/>
        </p:nvPicPr>
        <p:blipFill>
          <a:blip r:embed="rId3">
            <a:extLst/>
          </a:blip>
          <a:srcRect l="0" t="5791" r="0" b="0"/>
          <a:stretch>
            <a:fillRect/>
          </a:stretch>
        </p:blipFill>
        <p:spPr>
          <a:xfrm>
            <a:off x="36685" y="2503156"/>
            <a:ext cx="12931430" cy="5834277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9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0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1" name="Simulazioni - scenario Los Angeles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Los Angeles</a:t>
            </a:r>
          </a:p>
        </p:txBody>
      </p:sp>
      <p:sp>
        <p:nvSpPr>
          <p:cNvPr id="312" name="12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3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14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Copertura totale"/>
          <p:cNvSpPr txBox="1"/>
          <p:nvPr/>
        </p:nvSpPr>
        <p:spPr>
          <a:xfrm>
            <a:off x="5432901" y="2144767"/>
            <a:ext cx="213899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Copertura totale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alti.png" descr="salti.png"/>
          <p:cNvPicPr>
            <a:picLocks noChangeAspect="1"/>
          </p:cNvPicPr>
          <p:nvPr/>
        </p:nvPicPr>
        <p:blipFill>
          <a:blip r:embed="rId3">
            <a:extLst/>
          </a:blip>
          <a:srcRect l="0" t="6981" r="0" b="564"/>
          <a:stretch>
            <a:fillRect/>
          </a:stretch>
        </p:blipFill>
        <p:spPr>
          <a:xfrm>
            <a:off x="36685" y="2546438"/>
            <a:ext cx="12931430" cy="5790995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1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2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3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4" name="Simulazioni - scenario Los Angeles (2)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Los Angeles (2)</a:t>
            </a:r>
          </a:p>
        </p:txBody>
      </p:sp>
      <p:sp>
        <p:nvSpPr>
          <p:cNvPr id="325" name="13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6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27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alti"/>
          <p:cNvSpPr txBox="1"/>
          <p:nvPr/>
        </p:nvSpPr>
        <p:spPr>
          <a:xfrm>
            <a:off x="6176645" y="2144767"/>
            <a:ext cx="6515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Salti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messaggi_inviati.png" descr="messaggi_inviati.png"/>
          <p:cNvPicPr>
            <a:picLocks noChangeAspect="1"/>
          </p:cNvPicPr>
          <p:nvPr/>
        </p:nvPicPr>
        <p:blipFill>
          <a:blip r:embed="rId3">
            <a:extLst/>
          </a:blip>
          <a:srcRect l="0" t="6051" r="0" b="0"/>
          <a:stretch>
            <a:fillRect/>
          </a:stretch>
        </p:blipFill>
        <p:spPr>
          <a:xfrm>
            <a:off x="36685" y="2519286"/>
            <a:ext cx="12931430" cy="5818147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4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5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6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7" name="Simulazioni - scenario Los Angeles (3)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Los Angeles (3)</a:t>
            </a:r>
          </a:p>
        </p:txBody>
      </p:sp>
      <p:sp>
        <p:nvSpPr>
          <p:cNvPr id="338" name="14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9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40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Messaggi inviati"/>
          <p:cNvSpPr txBox="1"/>
          <p:nvPr/>
        </p:nvSpPr>
        <p:spPr>
          <a:xfrm>
            <a:off x="5465445" y="2144767"/>
            <a:ext cx="20739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Messaggi inviati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copertura_totale.png" descr="copertura_totale.png"/>
          <p:cNvPicPr>
            <a:picLocks noChangeAspect="1"/>
          </p:cNvPicPr>
          <p:nvPr/>
        </p:nvPicPr>
        <p:blipFill>
          <a:blip r:embed="rId3">
            <a:extLst/>
          </a:blip>
          <a:srcRect l="163" t="6486" r="163" b="0"/>
          <a:stretch>
            <a:fillRect/>
          </a:stretch>
        </p:blipFill>
        <p:spPr>
          <a:xfrm>
            <a:off x="36685" y="2546219"/>
            <a:ext cx="12931430" cy="5791214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7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8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9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0" name="Simulazioni - scenario Padova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Padova</a:t>
            </a:r>
          </a:p>
        </p:txBody>
      </p:sp>
      <p:sp>
        <p:nvSpPr>
          <p:cNvPr id="351" name="15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2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53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Copertura totale"/>
          <p:cNvSpPr txBox="1"/>
          <p:nvPr/>
        </p:nvSpPr>
        <p:spPr>
          <a:xfrm>
            <a:off x="5432901" y="2144767"/>
            <a:ext cx="213899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Copertura totale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salti.png" descr="salti.png"/>
          <p:cNvPicPr>
            <a:picLocks noChangeAspect="1"/>
          </p:cNvPicPr>
          <p:nvPr/>
        </p:nvPicPr>
        <p:blipFill>
          <a:blip r:embed="rId3">
            <a:extLst/>
          </a:blip>
          <a:srcRect l="0" t="6881" r="0" b="484"/>
          <a:stretch>
            <a:fillRect/>
          </a:stretch>
        </p:blipFill>
        <p:spPr>
          <a:xfrm>
            <a:off x="36685" y="2544541"/>
            <a:ext cx="12931430" cy="5792892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0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1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2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3" name="Simulazioni - scenario Padova (2)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Padova (2)</a:t>
            </a:r>
          </a:p>
        </p:txBody>
      </p:sp>
      <p:sp>
        <p:nvSpPr>
          <p:cNvPr id="364" name="16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5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66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Salti"/>
          <p:cNvSpPr txBox="1"/>
          <p:nvPr/>
        </p:nvSpPr>
        <p:spPr>
          <a:xfrm>
            <a:off x="6176645" y="2144767"/>
            <a:ext cx="6515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Salti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messaggi_inviati.png" descr="messaggi_inviati.png"/>
          <p:cNvPicPr>
            <a:picLocks noChangeAspect="1"/>
          </p:cNvPicPr>
          <p:nvPr/>
        </p:nvPicPr>
        <p:blipFill>
          <a:blip r:embed="rId3">
            <a:extLst/>
          </a:blip>
          <a:srcRect l="777" t="6015" r="777" b="0"/>
          <a:stretch>
            <a:fillRect/>
          </a:stretch>
        </p:blipFill>
        <p:spPr>
          <a:xfrm>
            <a:off x="36685" y="2517024"/>
            <a:ext cx="12931430" cy="5820409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3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4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5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6" name="Simulazioni - scenario Padova (3)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Padova (3)</a:t>
            </a:r>
          </a:p>
        </p:txBody>
      </p:sp>
      <p:sp>
        <p:nvSpPr>
          <p:cNvPr id="377" name="17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8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79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Messaggi inviati"/>
          <p:cNvSpPr txBox="1"/>
          <p:nvPr/>
        </p:nvSpPr>
        <p:spPr>
          <a:xfrm>
            <a:off x="5432901" y="2144767"/>
            <a:ext cx="2073911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Messaggi inviati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5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6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7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8" name="Simulazioni - scenario con sensori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con sensori</a:t>
            </a:r>
          </a:p>
        </p:txBody>
      </p:sp>
      <p:sp>
        <p:nvSpPr>
          <p:cNvPr id="389" name="18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0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392" name="Tabella"/>
          <p:cNvGraphicFramePr/>
          <p:nvPr/>
        </p:nvGraphicFramePr>
        <p:xfrm>
          <a:off x="829498" y="2684896"/>
          <a:ext cx="7165672" cy="52249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169245"/>
                <a:gridCol w="753500"/>
                <a:gridCol w="1645266"/>
              </a:tblGrid>
              <a:tr h="485139">
                <a:tc gridSpan="3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Topologia scenario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CFFFF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485139">
                <a:tc gridSpan="2">
                  <a:txBody>
                    <a:bodyPr/>
                    <a:lstStyle/>
                    <a:p>
                      <a:pPr algn="just"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Parametro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CFFFF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Valore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FCFFFF"/>
                      </a:solidFill>
                      <a:miter lim="400000"/>
                    </a:lnT>
                    <a:lnB w="12700">
                      <a:solidFill>
                        <a:srgbClr val="FFFFFF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</a:tr>
              <a:tr h="485139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2200">
                          <a:latin typeface="+mj-lt"/>
                          <a:ea typeface="+mj-ea"/>
                          <a:cs typeface="+mj-cs"/>
                          <a:sym typeface="Adobe Garamond Pro"/>
                        </a:defRPr>
                      </a:pPr>
                      <a:r>
                        <a:t>Area approssimativa [km</a:t>
                      </a:r>
                      <a:r>
                        <a:rPr baseline="22727"/>
                        <a:t>2</a:t>
                      </a:r>
                      <a:r>
                        <a:t>] 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1,2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FFFFFF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5139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Distanza fra veicoli [m] 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50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5139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Numero di veicoli 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295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5139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Posizione dei sensori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incroci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5139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Altezza dei sensori [m]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6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5139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Numero di sensori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66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5139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Numero di edifici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2791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85139">
                <a:tc gridSpan="2"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Numero di simulazioni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30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393" name="Tabella"/>
          <p:cNvGraphicFramePr/>
          <p:nvPr/>
        </p:nvGraphicFramePr>
        <p:xfrm>
          <a:off x="6572713" y="2681721"/>
          <a:ext cx="4098733" cy="457835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035300"/>
                <a:gridCol w="2840892"/>
              </a:tblGrid>
              <a:tr h="479425">
                <a:tc gridSpan="2"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Configurazione rete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FCFFFF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  <a:tc hMerge="1">
                  <a:tcPr/>
                </a:tc>
              </a:tr>
              <a:tr h="479425">
                <a:tc>
                  <a:txBody>
                    <a:bodyPr/>
                    <a:lstStyle/>
                    <a:p>
                      <a:pPr algn="just"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Parametro</a:t>
                      </a:r>
                    </a:p>
                  </a:txBody>
                  <a:tcPr marL="50800" marR="50800" marT="50800" marB="508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FFFFFF"/>
                      </a:solidFill>
                      <a:miter lim="400000"/>
                    </a:lnR>
                    <a:lnT w="12700">
                      <a:solidFill>
                        <a:srgbClr val="FCFFFF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Valore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FFFFFF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FCFFFF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  <a:solidFill>
                      <a:srgbClr val="930217"/>
                    </a:solidFill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Standard trasmissione 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802.11b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Dimensione pacchetto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164 byte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Tipologia di flusso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singolo pacchetto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Protocollo veicoli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Fast Brodcast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Protocollo sensori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inoltro semplice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479425">
                <a:tc>
                  <a:txBody>
                    <a:bodyPr/>
                    <a:lstStyle/>
                    <a:p>
                      <a:pPr algn="l"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Raggio trasmissivo [m]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457200">
                        <a:lnSpc>
                          <a:spcPts val="4400"/>
                        </a:lnSpc>
                        <a:spcBef>
                          <a:spcPts val="1200"/>
                        </a:spcBef>
                        <a:defRPr sz="1800"/>
                      </a:pPr>
                      <a:r>
                        <a:rPr sz="2200">
                          <a:latin typeface="+mj-lt"/>
                          <a:ea typeface="+mj-ea"/>
                          <a:cs typeface="+mj-cs"/>
                          <a:sym typeface="Adobe Garamond Pro"/>
                        </a:rPr>
                        <a:t>300 m</a:t>
                      </a:r>
                    </a:p>
                  </a:txBody>
                  <a:tcPr marL="12700" marR="12700" marT="12700" marB="12700" anchor="ctr" anchorCtr="0" horzOverflow="overflow">
                    <a:lnL w="6350">
                      <a:solidFill>
                        <a:srgbClr val="000000"/>
                      </a:solidFill>
                      <a:miter lim="400000"/>
                    </a:lnL>
                    <a:lnR w="6350">
                      <a:solidFill>
                        <a:srgbClr val="000000"/>
                      </a:solidFill>
                      <a:miter lim="400000"/>
                    </a:lnR>
                    <a:lnT w="6350">
                      <a:solidFill>
                        <a:srgbClr val="000000"/>
                      </a:solidFill>
                      <a:miter lim="400000"/>
                    </a:lnT>
                    <a:lnB w="635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ti ad-hoc veicolari (VANET)…"/>
          <p:cNvSpPr txBox="1"/>
          <p:nvPr>
            <p:ph type="body" sz="half" idx="1"/>
          </p:nvPr>
        </p:nvSpPr>
        <p:spPr>
          <a:xfrm>
            <a:off x="952500" y="2117196"/>
            <a:ext cx="6538165" cy="5698943"/>
          </a:xfrm>
          <a:prstGeom prst="rect">
            <a:avLst/>
          </a:prstGeom>
        </p:spPr>
        <p:txBody>
          <a:bodyPr anchor="t"/>
          <a:lstStyle/>
          <a:p>
            <a:pPr/>
            <a:r>
              <a:t>Reti ad-hoc veicolari (VANET)</a:t>
            </a:r>
          </a:p>
          <a:p>
            <a:pPr/>
            <a:r>
              <a:t>Diversi campi d’applicazione</a:t>
            </a:r>
          </a:p>
          <a:p>
            <a:pPr lvl="2"/>
            <a:r>
              <a:t>Servizi di pubblica sicurezza</a:t>
            </a:r>
          </a:p>
          <a:p>
            <a:pPr lvl="2"/>
            <a:r>
              <a:t>Intrattenimento, …</a:t>
            </a:r>
          </a:p>
          <a:p>
            <a:pPr/>
            <a:r>
              <a:t>Si cerca di</a:t>
            </a:r>
          </a:p>
          <a:p>
            <a:pPr lvl="2"/>
            <a:r>
              <a:t>propagare velocemente le informazioni</a:t>
            </a:r>
          </a:p>
          <a:p>
            <a:pPr lvl="2"/>
            <a:r>
              <a:t>raggiungere il maggior numero di veicoli</a:t>
            </a:r>
          </a:p>
        </p:txBody>
      </p:sp>
      <p:pic>
        <p:nvPicPr>
          <p:cNvPr id="140" name="Immagine" descr="Immagin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45855" y="3040401"/>
            <a:ext cx="4080178" cy="439516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3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4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5" name="Contesto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Contesto</a:t>
            </a:r>
          </a:p>
        </p:txBody>
      </p:sp>
      <p:sp>
        <p:nvSpPr>
          <p:cNvPr id="146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47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1"/>
          <p:cNvSpPr txBox="1"/>
          <p:nvPr/>
        </p:nvSpPr>
        <p:spPr>
          <a:xfrm>
            <a:off x="990650" y="8986034"/>
            <a:ext cx="213260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Garamond Premier Pro Caption"/>
                <a:ea typeface="Garamond Premier Pro Caption"/>
                <a:cs typeface="Garamond Premier Pro Caption"/>
                <a:sym typeface="Garamond Premier Pro Caption"/>
              </a:defRPr>
            </a:lvl1pPr>
          </a:lstStyle>
          <a:p>
            <a:pPr/>
            <a:r>
              <a:t>1</a:t>
            </a:r>
          </a:p>
        </p:txBody>
      </p:sp>
      <p:grpSp>
        <p:nvGrpSpPr>
          <p:cNvPr id="151" name="Gruppo"/>
          <p:cNvGrpSpPr/>
          <p:nvPr/>
        </p:nvGrpSpPr>
        <p:grpSpPr>
          <a:xfrm>
            <a:off x="5504917" y="4867607"/>
            <a:ext cx="2360068" cy="1719640"/>
            <a:chOff x="0" y="0"/>
            <a:chExt cx="2360066" cy="1719638"/>
          </a:xfrm>
        </p:grpSpPr>
        <p:sp>
          <p:nvSpPr>
            <p:cNvPr id="149" name="Fast Broadcast"/>
            <p:cNvSpPr txBox="1"/>
            <p:nvPr/>
          </p:nvSpPr>
          <p:spPr>
            <a:xfrm>
              <a:off x="0" y="-1"/>
              <a:ext cx="2360067" cy="502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200">
                  <a:latin typeface="+mj-lt"/>
                  <a:ea typeface="+mj-ea"/>
                  <a:cs typeface="+mj-cs"/>
                  <a:sym typeface="Adobe Garamond Pro"/>
                </a:defRPr>
              </a:lvl1pPr>
            </a:lstStyle>
            <a:p>
              <a:pPr/>
              <a:r>
                <a:t>Fast Broadcast</a:t>
              </a:r>
            </a:p>
          </p:txBody>
        </p:sp>
        <p:pic>
          <p:nvPicPr>
            <p:cNvPr id="150" name="arrow.png" descr="arrow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15779130">
              <a:off x="773893" y="487643"/>
              <a:ext cx="990081" cy="13201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1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copertura_totale.png" descr="copertura_totale.png"/>
          <p:cNvPicPr>
            <a:picLocks noChangeAspect="1"/>
          </p:cNvPicPr>
          <p:nvPr/>
        </p:nvPicPr>
        <p:blipFill>
          <a:blip r:embed="rId3">
            <a:extLst/>
          </a:blip>
          <a:srcRect l="815" t="4910" r="815" b="0"/>
          <a:stretch>
            <a:fillRect/>
          </a:stretch>
        </p:blipFill>
        <p:spPr>
          <a:xfrm>
            <a:off x="567134" y="2808506"/>
            <a:ext cx="11870439" cy="5405646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9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0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1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2" name="Simulazioni - scenario con sensori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con sensori</a:t>
            </a:r>
          </a:p>
        </p:txBody>
      </p:sp>
      <p:sp>
        <p:nvSpPr>
          <p:cNvPr id="403" name="19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04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05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406" name="Copertura totale"/>
          <p:cNvSpPr txBox="1"/>
          <p:nvPr/>
        </p:nvSpPr>
        <p:spPr>
          <a:xfrm>
            <a:off x="5432901" y="2331617"/>
            <a:ext cx="213899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Copertura totale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messaggi_ricevuti.png" descr="messaggi_ricevuti.png"/>
          <p:cNvPicPr>
            <a:picLocks noChangeAspect="1"/>
          </p:cNvPicPr>
          <p:nvPr/>
        </p:nvPicPr>
        <p:blipFill>
          <a:blip r:embed="rId3">
            <a:extLst/>
          </a:blip>
          <a:srcRect l="897" t="5781" r="897" b="0"/>
          <a:stretch>
            <a:fillRect/>
          </a:stretch>
        </p:blipFill>
        <p:spPr>
          <a:xfrm>
            <a:off x="567134" y="2857992"/>
            <a:ext cx="11870439" cy="535616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2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3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4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15" name="Simulazioni - scenario con sensori (2)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con sensori (2)</a:t>
            </a:r>
          </a:p>
        </p:txBody>
      </p:sp>
      <p:sp>
        <p:nvSpPr>
          <p:cNvPr id="416" name="20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7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18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Messaggi ricevuti"/>
          <p:cNvSpPr txBox="1"/>
          <p:nvPr/>
        </p:nvSpPr>
        <p:spPr>
          <a:xfrm>
            <a:off x="5432901" y="2331617"/>
            <a:ext cx="221805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Messaggi ricevuti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4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5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6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27" name="21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8" name="Il protocollo Fast Broadcast si comporta come previsto rispetto alle alternative a stima fissa…"/>
          <p:cNvSpPr txBox="1"/>
          <p:nvPr>
            <p:ph type="body" idx="1"/>
          </p:nvPr>
        </p:nvSpPr>
        <p:spPr>
          <a:xfrm>
            <a:off x="952500" y="2117196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Il protocollo Fast Broadcast si comporta come previsto rispetto alle alternative a stima fissa</a:t>
            </a:r>
          </a:p>
          <a:p>
            <a:pPr/>
            <a:r>
              <a:t>Gli ostacoli impattano sulle prestazioni</a:t>
            </a:r>
          </a:p>
          <a:p>
            <a:pPr lvl="2" marL="1119187" indent="-357187"/>
            <a:r>
              <a:rPr sz="2500"/>
              <a:t>drastica riduzione del numero di veicoli raggiunti </a:t>
            </a:r>
          </a:p>
          <a:p>
            <a:pPr lvl="2" marL="1119187" indent="-357187">
              <a:defRPr sz="2500"/>
            </a:pPr>
            <a:r>
              <a:t> notevole aumento del numero di messaggi scambiati</a:t>
            </a:r>
          </a:p>
          <a:p>
            <a:pPr/>
            <a:r>
              <a:t>L’utilizzo di dati reali permette di catturare proprietà intrinseche dell’ambiente sottostante</a:t>
            </a:r>
          </a:p>
          <a:p>
            <a:pPr/>
            <a:r>
              <a:t>È possibile incrementare la copertura totale dei veicoli disponendo una rete di dispositivi in aiuto alla propagazione (es. sensori)</a:t>
            </a:r>
          </a:p>
          <a:p>
            <a:pPr lvl="2" marL="1119187" indent="-357187">
              <a:defRPr sz="2500"/>
            </a:pPr>
            <a:r>
              <a:t>a costo di un incremento del traffico generato</a:t>
            </a:r>
          </a:p>
        </p:txBody>
      </p:sp>
      <p:pic>
        <p:nvPicPr>
          <p:cNvPr id="429" name="logo-unipd-int-transp.png" descr="logo-unipd-int-trans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Conclusioni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Conclusioni</a:t>
            </a:r>
          </a:p>
        </p:txBody>
      </p:sp>
      <p:sp>
        <p:nvSpPr>
          <p:cNvPr id="431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4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5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6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37" name="22"/>
          <p:cNvSpPr txBox="1"/>
          <p:nvPr>
            <p:ph type="sldNum" sz="quarter" idx="2"/>
          </p:nvPr>
        </p:nvSpPr>
        <p:spPr>
          <a:xfrm>
            <a:off x="941171" y="8986034"/>
            <a:ext cx="312218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8" name="Molteplici sorgenti…"/>
          <p:cNvSpPr txBox="1"/>
          <p:nvPr>
            <p:ph type="body" idx="1"/>
          </p:nvPr>
        </p:nvSpPr>
        <p:spPr>
          <a:xfrm>
            <a:off x="952500" y="2117196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Molteplici sorgenti</a:t>
            </a:r>
          </a:p>
          <a:p>
            <a:pPr/>
            <a:r>
              <a:t>Flusso continuo di dati invece che singoli pacchetti</a:t>
            </a:r>
          </a:p>
          <a:p>
            <a:pPr lvl="2">
              <a:defRPr sz="2500"/>
            </a:pPr>
            <a:r>
              <a:t>generati a livello applicativo  (nel simulatore o esternamente)</a:t>
            </a:r>
          </a:p>
          <a:p>
            <a:pPr/>
            <a:r>
              <a:t>Necessari ulteriori valutazioni sull’estensione del modello a ostacoli</a:t>
            </a:r>
          </a:p>
          <a:p>
            <a:pPr lvl="2">
              <a:defRPr sz="2500"/>
            </a:pPr>
            <a:r>
              <a:t>per determinare se e in che modo questa impatti nelle simulazioni </a:t>
            </a:r>
          </a:p>
          <a:p>
            <a:pPr lvl="2">
              <a:defRPr sz="2500"/>
            </a:pPr>
            <a:r>
              <a:t>ottimizzazione del codice prodotto</a:t>
            </a:r>
          </a:p>
        </p:txBody>
      </p:sp>
      <p:pic>
        <p:nvPicPr>
          <p:cNvPr id="439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440" name="Sviluppi futuri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Sviluppi futuri</a:t>
            </a:r>
          </a:p>
        </p:txBody>
      </p:sp>
      <p:sp>
        <p:nvSpPr>
          <p:cNvPr id="441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razie per l’attenzione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Grazie per l’attenzione</a:t>
            </a:r>
          </a:p>
        </p:txBody>
      </p:sp>
      <p:sp>
        <p:nvSpPr>
          <p:cNvPr id="446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447" name="logo-unipd-int.png" descr="logo-unipd-int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863937" y="7496605"/>
            <a:ext cx="3307554" cy="16159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logoDM.png" descr="logoD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0036" y="8040720"/>
            <a:ext cx="3472658" cy="527845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Marco Romanelli"/>
          <p:cNvSpPr txBox="1"/>
          <p:nvPr/>
        </p:nvSpPr>
        <p:spPr>
          <a:xfrm>
            <a:off x="3758989" y="2969263"/>
            <a:ext cx="5486822" cy="1022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sz="5000">
                <a:solidFill>
                  <a:srgbClr val="930217"/>
                </a:solidFill>
                <a:latin typeface="EB Garamond 12 Regular SmallCap"/>
                <a:ea typeface="EB Garamond 12 Regular SmallCap"/>
                <a:cs typeface="EB Garamond 12 Regular SmallCap"/>
                <a:sym typeface="EB Garamond 12 Regular SmallCap"/>
              </a:defRPr>
            </a:lvl1pPr>
          </a:lstStyle>
          <a:p>
            <a:pPr/>
            <a:r>
              <a:t>Marco Romanelli</a:t>
            </a:r>
          </a:p>
        </p:txBody>
      </p:sp>
      <p:sp>
        <p:nvSpPr>
          <p:cNvPr id="450" name="7 dicembre 2017"/>
          <p:cNvSpPr txBox="1"/>
          <p:nvPr/>
        </p:nvSpPr>
        <p:spPr>
          <a:xfrm>
            <a:off x="5323542" y="5697913"/>
            <a:ext cx="2357717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300"/>
              </a:lnSpc>
              <a:spcBef>
                <a:spcPts val="1200"/>
              </a:spcBef>
              <a:defRPr b="0" sz="26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7 dicembre 2017</a:t>
            </a:r>
          </a:p>
        </p:txBody>
      </p:sp>
      <p:sp>
        <p:nvSpPr>
          <p:cNvPr id="451" name="Università degli studi di padova"/>
          <p:cNvSpPr txBox="1"/>
          <p:nvPr/>
        </p:nvSpPr>
        <p:spPr>
          <a:xfrm>
            <a:off x="3171863" y="5043104"/>
            <a:ext cx="6661074" cy="429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0" cap="small" sz="26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Università degli studi di padova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Determinare il veicolo migliore a cui inoltrare il messaggio…"/>
          <p:cNvSpPr txBox="1"/>
          <p:nvPr>
            <p:ph type="body" idx="1"/>
          </p:nvPr>
        </p:nvSpPr>
        <p:spPr>
          <a:xfrm>
            <a:off x="952500" y="2228494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Determinare il veicolo migliore a cui inoltrare il messaggio</a:t>
            </a:r>
          </a:p>
          <a:p>
            <a:pPr/>
            <a:r>
              <a:t>Quello più distante dovrebbe avere più priorità</a:t>
            </a:r>
          </a:p>
          <a:p>
            <a:pPr/>
            <a:r>
              <a:t>Quando un veicolo riceve un messaggio:</a:t>
            </a:r>
          </a:p>
          <a:p>
            <a:pPr lvl="2"/>
            <a:r>
              <a:t>attende un certo tempo (finestra di contesa)</a:t>
            </a:r>
          </a:p>
          <a:p>
            <a:pPr lvl="2"/>
            <a:r>
              <a:t>se nessun altro ha fatto, lo inoltro</a:t>
            </a:r>
          </a:p>
          <a:p>
            <a:pPr lvl="2"/>
            <a:r>
              <a:t>altrimenti, se arriva da un veicolo che</a:t>
            </a:r>
          </a:p>
          <a:p>
            <a:pPr lvl="3">
              <a:buSzPct val="100000"/>
              <a:buChar char="-"/>
            </a:pPr>
            <a:r>
              <a:t>precede: riparte la procedura</a:t>
            </a:r>
          </a:p>
          <a:p>
            <a:pPr lvl="3">
              <a:buSzPct val="100000"/>
              <a:buChar char="-"/>
            </a:pPr>
            <a:r>
              <a:t>segue: annullare</a:t>
            </a:r>
          </a:p>
        </p:txBody>
      </p:sp>
      <p:sp>
        <p:nvSpPr>
          <p:cNvPr id="454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5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6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7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58" name="A.1"/>
          <p:cNvSpPr txBox="1"/>
          <p:nvPr>
            <p:ph type="sldNum" sz="quarter" idx="2"/>
          </p:nvPr>
        </p:nvSpPr>
        <p:spPr>
          <a:xfrm>
            <a:off x="894130" y="8986034"/>
            <a:ext cx="406300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59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Fast Broadcast - fase di inoltro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Fast Broadcast - fase di inoltro</a:t>
            </a:r>
          </a:p>
        </p:txBody>
      </p:sp>
      <p:sp>
        <p:nvSpPr>
          <p:cNvPr id="461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62" name="In funzione della distanza"/>
          <p:cNvSpPr txBox="1"/>
          <p:nvPr/>
        </p:nvSpPr>
        <p:spPr>
          <a:xfrm>
            <a:off x="9076047" y="4521153"/>
            <a:ext cx="3626918" cy="462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In funzione della distanza</a:t>
            </a:r>
          </a:p>
        </p:txBody>
      </p:sp>
      <p:pic>
        <p:nvPicPr>
          <p:cNvPr id="463" name="arrow.png" descr="arro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18245585">
            <a:off x="8356864" y="4514587"/>
            <a:ext cx="848106" cy="1130808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Distanza origine-sorgente e origine-veicolo"/>
          <p:cNvSpPr txBox="1"/>
          <p:nvPr/>
        </p:nvSpPr>
        <p:spPr>
          <a:xfrm>
            <a:off x="1884676" y="7753385"/>
            <a:ext cx="5966766" cy="4622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 sz="28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Distanza origine-sorgente e origine-veicolo</a:t>
            </a:r>
          </a:p>
        </p:txBody>
      </p:sp>
      <p:pic>
        <p:nvPicPr>
          <p:cNvPr id="465" name="arrow.png" descr="arrow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584404">
            <a:off x="1388797" y="6642846"/>
            <a:ext cx="848106" cy="1130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0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1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2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3" name="Modellazione di ostacoli - implementazione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Modellazione di ostacoli - implementazione</a:t>
            </a:r>
          </a:p>
        </p:txBody>
      </p:sp>
      <p:sp>
        <p:nvSpPr>
          <p:cNvPr id="474" name="A.2"/>
          <p:cNvSpPr txBox="1"/>
          <p:nvPr>
            <p:ph type="sldNum" sz="quarter" idx="2"/>
          </p:nvPr>
        </p:nvSpPr>
        <p:spPr>
          <a:xfrm>
            <a:off x="894130" y="8986034"/>
            <a:ext cx="406300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5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77" name="Crea un riquadro b di delimitazione che includa i due veicoli più il raggio r…"/>
          <p:cNvSpPr txBox="1"/>
          <p:nvPr>
            <p:ph type="body" sz="half" idx="1"/>
          </p:nvPr>
        </p:nvSpPr>
        <p:spPr>
          <a:xfrm>
            <a:off x="581700" y="2228494"/>
            <a:ext cx="5501277" cy="6286501"/>
          </a:xfrm>
          <a:prstGeom prst="rect">
            <a:avLst/>
          </a:prstGeom>
        </p:spPr>
        <p:txBody>
          <a:bodyPr anchor="t"/>
          <a:lstStyle/>
          <a:p>
            <a:pPr marL="228600" indent="-228600">
              <a:spcBef>
                <a:spcPts val="1000"/>
              </a:spcBef>
              <a:buAutoNum type="arabicPeriod" startAt="1"/>
            </a:pPr>
            <a:r>
              <a:t> Crea un riquadro </a:t>
            </a:r>
            <a:r>
              <a:rPr>
                <a:latin typeface="EB Garamond 08 Italic"/>
                <a:ea typeface="EB Garamond 08 Italic"/>
                <a:cs typeface="EB Garamond 08 Italic"/>
                <a:sym typeface="EB Garamond 08 Italic"/>
              </a:rPr>
              <a:t>b</a:t>
            </a:r>
            <a:r>
              <a:t> di delimitazione che includa i due veicoli più il raggio </a:t>
            </a:r>
            <a:r>
              <a:rPr>
                <a:latin typeface="EB Garamond 08 Italic"/>
                <a:ea typeface="EB Garamond 08 Italic"/>
                <a:cs typeface="EB Garamond 08 Italic"/>
                <a:sym typeface="EB Garamond 08 Italic"/>
              </a:rPr>
              <a:t>r</a:t>
            </a:r>
          </a:p>
          <a:p>
            <a:pPr marL="228600" indent="-228600">
              <a:spcBef>
                <a:spcPts val="1000"/>
              </a:spcBef>
              <a:buAutoNum type="arabicPeriod" startAt="1"/>
            </a:pPr>
            <a:r>
              <a:t> Cerca i potenziali ostacoli in </a:t>
            </a:r>
            <a:r>
              <a:rPr>
                <a:latin typeface="EB Garamond 08 Italic"/>
                <a:ea typeface="EB Garamond 08 Italic"/>
                <a:cs typeface="EB Garamond 08 Italic"/>
                <a:sym typeface="EB Garamond 08 Italic"/>
              </a:rPr>
              <a:t>b</a:t>
            </a:r>
          </a:p>
          <a:p>
            <a:pPr marL="228600" indent="-228600">
              <a:spcBef>
                <a:spcPts val="1000"/>
              </a:spcBef>
              <a:buAutoNum type="arabicPeriod" startAt="1"/>
            </a:pPr>
            <a:r>
              <a:t> Per ogni ostacolo calcola </a:t>
            </a:r>
          </a:p>
          <a:p>
            <a:pPr lvl="1" marL="673100" indent="-228600">
              <a:spcBef>
                <a:spcPts val="1000"/>
              </a:spcBef>
              <a:buSzPct val="100000"/>
              <a:buAutoNum type="arabicPeriod" startAt="4"/>
            </a:pPr>
            <a:r>
              <a:t> intersezioni</a:t>
            </a:r>
          </a:p>
          <a:p>
            <a:pPr lvl="1" marL="673100" indent="-228600">
              <a:spcBef>
                <a:spcPts val="1000"/>
              </a:spcBef>
              <a:buSzPct val="100000"/>
              <a:buAutoNum type="arabicPeriod" startAt="4"/>
            </a:pPr>
            <a:r>
              <a:t> stima distanza interna</a:t>
            </a:r>
          </a:p>
          <a:p>
            <a:pPr lvl="1" marL="673100" indent="-228600">
              <a:spcBef>
                <a:spcPts val="1000"/>
              </a:spcBef>
              <a:buSzPct val="100000"/>
              <a:buAutoNum type="arabicPeriod" startAt="4"/>
            </a:pPr>
            <a:r>
              <a:t> l’attenuazione risultante</a:t>
            </a:r>
          </a:p>
        </p:txBody>
      </p:sp>
      <p:pic>
        <p:nvPicPr>
          <p:cNvPr id="478" name="map1.png" descr="map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3515" y="2381005"/>
            <a:ext cx="6194718" cy="52831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79" name="map2.png" descr="map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62074" y="2378546"/>
            <a:ext cx="6197601" cy="5285602"/>
          </a:xfrm>
          <a:prstGeom prst="rect">
            <a:avLst/>
          </a:prstGeom>
          <a:ln w="12700">
            <a:miter lim="400000"/>
          </a:ln>
        </p:spPr>
      </p:pic>
      <p:sp>
        <p:nvSpPr>
          <p:cNvPr id="480" name="Linea"/>
          <p:cNvSpPr/>
          <p:nvPr/>
        </p:nvSpPr>
        <p:spPr>
          <a:xfrm flipV="1">
            <a:off x="7865805" y="4293518"/>
            <a:ext cx="2244852" cy="1630981"/>
          </a:xfrm>
          <a:prstGeom prst="line">
            <a:avLst/>
          </a:prstGeom>
          <a:ln w="2794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9" grpId="1"/>
      <p:bldP build="whole" bldLvl="1" animBg="1" rev="0" advAuto="0" spid="480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sto"/>
          <p:cNvSpPr txBox="1"/>
          <p:nvPr/>
        </p:nvSpPr>
        <p:spPr>
          <a:xfrm>
            <a:off x="-5200880" y="-116928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485" name="Testo"/>
          <p:cNvSpPr txBox="1"/>
          <p:nvPr/>
        </p:nvSpPr>
        <p:spPr>
          <a:xfrm>
            <a:off x="-1596338" y="-713978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486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7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8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89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0" name="ns-3 e SUMO - generazione dati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ns-3 e SUMO - generazione dati</a:t>
            </a:r>
          </a:p>
        </p:txBody>
      </p:sp>
      <p:sp>
        <p:nvSpPr>
          <p:cNvPr id="491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92" name="Estrapolazione dati da OSM"/>
          <p:cNvSpPr txBox="1"/>
          <p:nvPr>
            <p:ph type="body" sz="quarter" idx="1"/>
          </p:nvPr>
        </p:nvSpPr>
        <p:spPr>
          <a:xfrm>
            <a:off x="612583" y="2435661"/>
            <a:ext cx="4103131" cy="474047"/>
          </a:xfrm>
          <a:prstGeom prst="rect">
            <a:avLst/>
          </a:prstGeom>
        </p:spPr>
        <p:txBody>
          <a:bodyPr anchor="t"/>
          <a:lstStyle>
            <a:lvl1pPr marL="317500" indent="-317500">
              <a:buAutoNum type="arabicPeriod" startAt="1"/>
              <a:defRPr sz="2500"/>
            </a:lvl1pPr>
          </a:lstStyle>
          <a:p>
            <a:pPr/>
            <a:r>
              <a:t>Estrapolazione dati da OSM</a:t>
            </a:r>
          </a:p>
        </p:txBody>
      </p:sp>
      <p:pic>
        <p:nvPicPr>
          <p:cNvPr id="493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b. Conversione tramite polyconvert"/>
          <p:cNvSpPr/>
          <p:nvPr/>
        </p:nvSpPr>
        <p:spPr>
          <a:xfrm>
            <a:off x="364901" y="4614168"/>
            <a:ext cx="4598494" cy="576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04800" indent="-304800" algn="l" defTabSz="560831">
              <a:spcBef>
                <a:spcPts val="1400"/>
              </a:spcBef>
              <a:buClr>
                <a:srgbClr val="930217"/>
              </a:buClr>
              <a:buSzPct val="100000"/>
              <a:buAutoNum type="arabicPeriod" startAt="2"/>
              <a:defRPr b="0">
                <a:latin typeface="+mj-lt"/>
                <a:ea typeface="+mj-ea"/>
                <a:cs typeface="+mj-cs"/>
                <a:sym typeface="Adobe Garamond Pro"/>
              </a:defRPr>
            </a:pPr>
            <a:r>
              <a:rPr>
                <a:solidFill>
                  <a:srgbClr val="930217"/>
                </a:solidFill>
              </a:rPr>
              <a:t>b.</a:t>
            </a:r>
            <a:r>
              <a:t> Conversione tramite polyconvert</a:t>
            </a:r>
          </a:p>
        </p:txBody>
      </p:sp>
      <p:sp>
        <p:nvSpPr>
          <p:cNvPr id="495" name="a. Conversione tramite netconvert"/>
          <p:cNvSpPr/>
          <p:nvPr/>
        </p:nvSpPr>
        <p:spPr>
          <a:xfrm>
            <a:off x="7995295" y="2316952"/>
            <a:ext cx="4598494" cy="576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17500" indent="-317500" algn="l">
              <a:spcBef>
                <a:spcPts val="1500"/>
              </a:spcBef>
              <a:buClr>
                <a:srgbClr val="930217"/>
              </a:buClr>
              <a:buSzPct val="100000"/>
              <a:buAutoNum type="arabicPeriod" startAt="2"/>
              <a:defRPr b="0" sz="2500">
                <a:latin typeface="+mj-lt"/>
                <a:ea typeface="+mj-ea"/>
                <a:cs typeface="+mj-cs"/>
                <a:sym typeface="Adobe Garamond Pro"/>
              </a:defRPr>
            </a:pPr>
            <a:r>
              <a:rPr>
                <a:solidFill>
                  <a:srgbClr val="930217"/>
                </a:solidFill>
              </a:rPr>
              <a:t>a.</a:t>
            </a:r>
            <a:r>
              <a:t> Conversione tramite netconvert</a:t>
            </a:r>
          </a:p>
        </p:txBody>
      </p:sp>
      <p:sp>
        <p:nvSpPr>
          <p:cNvPr id="496" name="Posizionamento veicoli"/>
          <p:cNvSpPr/>
          <p:nvPr/>
        </p:nvSpPr>
        <p:spPr>
          <a:xfrm>
            <a:off x="8347674" y="4419967"/>
            <a:ext cx="3360591" cy="576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17500" indent="-317500" algn="l">
              <a:spcBef>
                <a:spcPts val="1500"/>
              </a:spcBef>
              <a:buClr>
                <a:srgbClr val="930217"/>
              </a:buClr>
              <a:buSzPct val="100000"/>
              <a:buAutoNum type="arabicPeriod" startAt="3"/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Posizionamento veicoli</a:t>
            </a:r>
          </a:p>
        </p:txBody>
      </p:sp>
      <p:sp>
        <p:nvSpPr>
          <p:cNvPr id="497" name="Esportazione traccia veicoli per ns-3"/>
          <p:cNvSpPr/>
          <p:nvPr/>
        </p:nvSpPr>
        <p:spPr>
          <a:xfrm>
            <a:off x="7410754" y="6530861"/>
            <a:ext cx="5234430" cy="576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17500" indent="-317500" algn="l">
              <a:spcBef>
                <a:spcPts val="1500"/>
              </a:spcBef>
              <a:buClr>
                <a:srgbClr val="930217"/>
              </a:buClr>
              <a:buSzPct val="100000"/>
              <a:buAutoNum type="arabicPeriod" startAt="4"/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Esportazione traccia veicoli per ns-3</a:t>
            </a:r>
          </a:p>
        </p:txBody>
      </p:sp>
      <p:sp>
        <p:nvSpPr>
          <p:cNvPr id="498" name="Esecuzione ns-3"/>
          <p:cNvSpPr/>
          <p:nvPr/>
        </p:nvSpPr>
        <p:spPr>
          <a:xfrm>
            <a:off x="1966699" y="7141884"/>
            <a:ext cx="2783431" cy="498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317500" indent="-317500" algn="l">
              <a:spcBef>
                <a:spcPts val="1500"/>
              </a:spcBef>
              <a:buClr>
                <a:srgbClr val="930217"/>
              </a:buClr>
              <a:buSzPct val="100000"/>
              <a:buAutoNum type="arabicPeriod" startAt="5"/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Esecuzione ns-3</a:t>
            </a:r>
          </a:p>
        </p:txBody>
      </p:sp>
      <p:grpSp>
        <p:nvGrpSpPr>
          <p:cNvPr id="531" name="Gruppo"/>
          <p:cNvGrpSpPr/>
          <p:nvPr/>
        </p:nvGrpSpPr>
        <p:grpSpPr>
          <a:xfrm>
            <a:off x="4358568" y="2801776"/>
            <a:ext cx="4050597" cy="4614465"/>
            <a:chOff x="0" y="0"/>
            <a:chExt cx="4050596" cy="4614463"/>
          </a:xfrm>
        </p:grpSpPr>
        <p:sp>
          <p:nvSpPr>
            <p:cNvPr id="499" name="Freeform 6"/>
            <p:cNvSpPr/>
            <p:nvPr/>
          </p:nvSpPr>
          <p:spPr>
            <a:xfrm>
              <a:off x="1320158" y="1105814"/>
              <a:ext cx="1418807" cy="3501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374"/>
                  </a:moveTo>
                  <a:lnTo>
                    <a:pt x="5" y="4562"/>
                  </a:lnTo>
                  <a:lnTo>
                    <a:pt x="83" y="4938"/>
                  </a:lnTo>
                  <a:lnTo>
                    <a:pt x="241" y="5304"/>
                  </a:lnTo>
                  <a:lnTo>
                    <a:pt x="478" y="5668"/>
                  </a:lnTo>
                  <a:lnTo>
                    <a:pt x="626" y="5845"/>
                  </a:lnTo>
                  <a:lnTo>
                    <a:pt x="640" y="5854"/>
                  </a:lnTo>
                  <a:lnTo>
                    <a:pt x="700" y="5867"/>
                  </a:lnTo>
                  <a:lnTo>
                    <a:pt x="728" y="5863"/>
                  </a:lnTo>
                  <a:lnTo>
                    <a:pt x="756" y="5858"/>
                  </a:lnTo>
                  <a:lnTo>
                    <a:pt x="784" y="5835"/>
                  </a:lnTo>
                  <a:lnTo>
                    <a:pt x="774" y="5822"/>
                  </a:lnTo>
                  <a:lnTo>
                    <a:pt x="631" y="5647"/>
                  </a:lnTo>
                  <a:lnTo>
                    <a:pt x="399" y="5292"/>
                  </a:lnTo>
                  <a:lnTo>
                    <a:pt x="246" y="4930"/>
                  </a:lnTo>
                  <a:lnTo>
                    <a:pt x="167" y="4560"/>
                  </a:lnTo>
                  <a:lnTo>
                    <a:pt x="162" y="4374"/>
                  </a:lnTo>
                  <a:lnTo>
                    <a:pt x="167" y="4152"/>
                  </a:lnTo>
                  <a:lnTo>
                    <a:pt x="278" y="3717"/>
                  </a:lnTo>
                  <a:lnTo>
                    <a:pt x="492" y="3298"/>
                  </a:lnTo>
                  <a:lnTo>
                    <a:pt x="807" y="2892"/>
                  </a:lnTo>
                  <a:lnTo>
                    <a:pt x="1210" y="2507"/>
                  </a:lnTo>
                  <a:lnTo>
                    <a:pt x="1702" y="2139"/>
                  </a:lnTo>
                  <a:lnTo>
                    <a:pt x="2272" y="1797"/>
                  </a:lnTo>
                  <a:lnTo>
                    <a:pt x="2921" y="1478"/>
                  </a:lnTo>
                  <a:lnTo>
                    <a:pt x="3649" y="1183"/>
                  </a:lnTo>
                  <a:lnTo>
                    <a:pt x="4438" y="920"/>
                  </a:lnTo>
                  <a:lnTo>
                    <a:pt x="5282" y="689"/>
                  </a:lnTo>
                  <a:lnTo>
                    <a:pt x="6191" y="490"/>
                  </a:lnTo>
                  <a:lnTo>
                    <a:pt x="7141" y="323"/>
                  </a:lnTo>
                  <a:lnTo>
                    <a:pt x="8143" y="199"/>
                  </a:lnTo>
                  <a:lnTo>
                    <a:pt x="9177" y="113"/>
                  </a:lnTo>
                  <a:lnTo>
                    <a:pt x="10253" y="68"/>
                  </a:lnTo>
                  <a:lnTo>
                    <a:pt x="10800" y="66"/>
                  </a:lnTo>
                  <a:lnTo>
                    <a:pt x="11347" y="68"/>
                  </a:lnTo>
                  <a:lnTo>
                    <a:pt x="12418" y="113"/>
                  </a:lnTo>
                  <a:lnTo>
                    <a:pt x="13457" y="199"/>
                  </a:lnTo>
                  <a:lnTo>
                    <a:pt x="14454" y="323"/>
                  </a:lnTo>
                  <a:lnTo>
                    <a:pt x="15409" y="490"/>
                  </a:lnTo>
                  <a:lnTo>
                    <a:pt x="16314" y="689"/>
                  </a:lnTo>
                  <a:lnTo>
                    <a:pt x="17167" y="920"/>
                  </a:lnTo>
                  <a:lnTo>
                    <a:pt x="17955" y="1183"/>
                  </a:lnTo>
                  <a:lnTo>
                    <a:pt x="18674" y="1478"/>
                  </a:lnTo>
                  <a:lnTo>
                    <a:pt x="19323" y="1797"/>
                  </a:lnTo>
                  <a:lnTo>
                    <a:pt x="19903" y="2139"/>
                  </a:lnTo>
                  <a:lnTo>
                    <a:pt x="20394" y="2507"/>
                  </a:lnTo>
                  <a:lnTo>
                    <a:pt x="20798" y="2892"/>
                  </a:lnTo>
                  <a:lnTo>
                    <a:pt x="21108" y="3298"/>
                  </a:lnTo>
                  <a:lnTo>
                    <a:pt x="21322" y="3717"/>
                  </a:lnTo>
                  <a:lnTo>
                    <a:pt x="21428" y="4152"/>
                  </a:lnTo>
                  <a:lnTo>
                    <a:pt x="21438" y="4374"/>
                  </a:lnTo>
                  <a:lnTo>
                    <a:pt x="21428" y="4588"/>
                  </a:lnTo>
                  <a:lnTo>
                    <a:pt x="21331" y="5007"/>
                  </a:lnTo>
                  <a:lnTo>
                    <a:pt x="21132" y="5415"/>
                  </a:lnTo>
                  <a:lnTo>
                    <a:pt x="20840" y="5805"/>
                  </a:lnTo>
                  <a:lnTo>
                    <a:pt x="20464" y="6183"/>
                  </a:lnTo>
                  <a:lnTo>
                    <a:pt x="20005" y="6541"/>
                  </a:lnTo>
                  <a:lnTo>
                    <a:pt x="19467" y="6878"/>
                  </a:lnTo>
                  <a:lnTo>
                    <a:pt x="18855" y="7191"/>
                  </a:lnTo>
                  <a:lnTo>
                    <a:pt x="18178" y="7482"/>
                  </a:lnTo>
                  <a:lnTo>
                    <a:pt x="17436" y="7745"/>
                  </a:lnTo>
                  <a:lnTo>
                    <a:pt x="16634" y="7982"/>
                  </a:lnTo>
                  <a:lnTo>
                    <a:pt x="15776" y="8187"/>
                  </a:lnTo>
                  <a:lnTo>
                    <a:pt x="14871" y="8359"/>
                  </a:lnTo>
                  <a:lnTo>
                    <a:pt x="13921" y="8498"/>
                  </a:lnTo>
                  <a:lnTo>
                    <a:pt x="12928" y="8598"/>
                  </a:lnTo>
                  <a:lnTo>
                    <a:pt x="11899" y="8662"/>
                  </a:lnTo>
                  <a:lnTo>
                    <a:pt x="11370" y="8677"/>
                  </a:lnTo>
                  <a:lnTo>
                    <a:pt x="11343" y="8679"/>
                  </a:lnTo>
                  <a:lnTo>
                    <a:pt x="11301" y="8697"/>
                  </a:lnTo>
                  <a:lnTo>
                    <a:pt x="11296" y="8711"/>
                  </a:lnTo>
                  <a:lnTo>
                    <a:pt x="11301" y="12837"/>
                  </a:lnTo>
                  <a:lnTo>
                    <a:pt x="11296" y="12889"/>
                  </a:lnTo>
                  <a:lnTo>
                    <a:pt x="11296" y="12903"/>
                  </a:lnTo>
                  <a:lnTo>
                    <a:pt x="11338" y="12921"/>
                  </a:lnTo>
                  <a:lnTo>
                    <a:pt x="11366" y="12923"/>
                  </a:lnTo>
                  <a:lnTo>
                    <a:pt x="11894" y="12938"/>
                  </a:lnTo>
                  <a:lnTo>
                    <a:pt x="12924" y="13002"/>
                  </a:lnTo>
                  <a:lnTo>
                    <a:pt x="13916" y="13102"/>
                  </a:lnTo>
                  <a:lnTo>
                    <a:pt x="14862" y="13241"/>
                  </a:lnTo>
                  <a:lnTo>
                    <a:pt x="15771" y="13413"/>
                  </a:lnTo>
                  <a:lnTo>
                    <a:pt x="16634" y="13618"/>
                  </a:lnTo>
                  <a:lnTo>
                    <a:pt x="17431" y="13853"/>
                  </a:lnTo>
                  <a:lnTo>
                    <a:pt x="18178" y="14116"/>
                  </a:lnTo>
                  <a:lnTo>
                    <a:pt x="18855" y="14407"/>
                  </a:lnTo>
                  <a:lnTo>
                    <a:pt x="19467" y="14722"/>
                  </a:lnTo>
                  <a:lnTo>
                    <a:pt x="20005" y="15059"/>
                  </a:lnTo>
                  <a:lnTo>
                    <a:pt x="20464" y="15417"/>
                  </a:lnTo>
                  <a:lnTo>
                    <a:pt x="20840" y="15793"/>
                  </a:lnTo>
                  <a:lnTo>
                    <a:pt x="21132" y="16185"/>
                  </a:lnTo>
                  <a:lnTo>
                    <a:pt x="21331" y="16593"/>
                  </a:lnTo>
                  <a:lnTo>
                    <a:pt x="21428" y="17010"/>
                  </a:lnTo>
                  <a:lnTo>
                    <a:pt x="21438" y="17226"/>
                  </a:lnTo>
                  <a:lnTo>
                    <a:pt x="21428" y="17449"/>
                  </a:lnTo>
                  <a:lnTo>
                    <a:pt x="21322" y="17881"/>
                  </a:lnTo>
                  <a:lnTo>
                    <a:pt x="21108" y="18304"/>
                  </a:lnTo>
                  <a:lnTo>
                    <a:pt x="20798" y="18708"/>
                  </a:lnTo>
                  <a:lnTo>
                    <a:pt x="20394" y="19093"/>
                  </a:lnTo>
                  <a:lnTo>
                    <a:pt x="19903" y="19459"/>
                  </a:lnTo>
                  <a:lnTo>
                    <a:pt x="19323" y="19803"/>
                  </a:lnTo>
                  <a:lnTo>
                    <a:pt x="18674" y="20122"/>
                  </a:lnTo>
                  <a:lnTo>
                    <a:pt x="17955" y="20417"/>
                  </a:lnTo>
                  <a:lnTo>
                    <a:pt x="17167" y="20680"/>
                  </a:lnTo>
                  <a:lnTo>
                    <a:pt x="16314" y="20911"/>
                  </a:lnTo>
                  <a:lnTo>
                    <a:pt x="15409" y="21110"/>
                  </a:lnTo>
                  <a:lnTo>
                    <a:pt x="14454" y="21275"/>
                  </a:lnTo>
                  <a:lnTo>
                    <a:pt x="13457" y="21399"/>
                  </a:lnTo>
                  <a:lnTo>
                    <a:pt x="12418" y="21487"/>
                  </a:lnTo>
                  <a:lnTo>
                    <a:pt x="11347" y="21531"/>
                  </a:lnTo>
                  <a:lnTo>
                    <a:pt x="10800" y="21536"/>
                  </a:lnTo>
                  <a:lnTo>
                    <a:pt x="10253" y="21531"/>
                  </a:lnTo>
                  <a:lnTo>
                    <a:pt x="9177" y="21487"/>
                  </a:lnTo>
                  <a:lnTo>
                    <a:pt x="8143" y="21399"/>
                  </a:lnTo>
                  <a:lnTo>
                    <a:pt x="7141" y="21275"/>
                  </a:lnTo>
                  <a:lnTo>
                    <a:pt x="6191" y="21110"/>
                  </a:lnTo>
                  <a:lnTo>
                    <a:pt x="5282" y="20911"/>
                  </a:lnTo>
                  <a:lnTo>
                    <a:pt x="4438" y="20680"/>
                  </a:lnTo>
                  <a:lnTo>
                    <a:pt x="3649" y="20417"/>
                  </a:lnTo>
                  <a:lnTo>
                    <a:pt x="2921" y="20122"/>
                  </a:lnTo>
                  <a:lnTo>
                    <a:pt x="2272" y="19803"/>
                  </a:lnTo>
                  <a:lnTo>
                    <a:pt x="1702" y="19459"/>
                  </a:lnTo>
                  <a:lnTo>
                    <a:pt x="1210" y="19093"/>
                  </a:lnTo>
                  <a:lnTo>
                    <a:pt x="807" y="18708"/>
                  </a:lnTo>
                  <a:lnTo>
                    <a:pt x="492" y="18304"/>
                  </a:lnTo>
                  <a:lnTo>
                    <a:pt x="278" y="17881"/>
                  </a:lnTo>
                  <a:lnTo>
                    <a:pt x="167" y="17449"/>
                  </a:lnTo>
                  <a:lnTo>
                    <a:pt x="162" y="17226"/>
                  </a:lnTo>
                  <a:lnTo>
                    <a:pt x="167" y="17029"/>
                  </a:lnTo>
                  <a:lnTo>
                    <a:pt x="255" y="16638"/>
                  </a:lnTo>
                  <a:lnTo>
                    <a:pt x="427" y="16257"/>
                  </a:lnTo>
                  <a:lnTo>
                    <a:pt x="686" y="15883"/>
                  </a:lnTo>
                  <a:lnTo>
                    <a:pt x="1020" y="15521"/>
                  </a:lnTo>
                  <a:lnTo>
                    <a:pt x="1442" y="15171"/>
                  </a:lnTo>
                  <a:lnTo>
                    <a:pt x="1938" y="14837"/>
                  </a:lnTo>
                  <a:lnTo>
                    <a:pt x="2509" y="14523"/>
                  </a:lnTo>
                  <a:lnTo>
                    <a:pt x="2824" y="14375"/>
                  </a:lnTo>
                  <a:lnTo>
                    <a:pt x="2843" y="14362"/>
                  </a:lnTo>
                  <a:lnTo>
                    <a:pt x="2838" y="14337"/>
                  </a:lnTo>
                  <a:lnTo>
                    <a:pt x="2819" y="14328"/>
                  </a:lnTo>
                  <a:lnTo>
                    <a:pt x="2792" y="14320"/>
                  </a:lnTo>
                  <a:lnTo>
                    <a:pt x="2731" y="14320"/>
                  </a:lnTo>
                  <a:lnTo>
                    <a:pt x="2703" y="14330"/>
                  </a:lnTo>
                  <a:lnTo>
                    <a:pt x="2388" y="14482"/>
                  </a:lnTo>
                  <a:lnTo>
                    <a:pt x="1804" y="14803"/>
                  </a:lnTo>
                  <a:lnTo>
                    <a:pt x="1298" y="15141"/>
                  </a:lnTo>
                  <a:lnTo>
                    <a:pt x="876" y="15494"/>
                  </a:lnTo>
                  <a:lnTo>
                    <a:pt x="538" y="15862"/>
                  </a:lnTo>
                  <a:lnTo>
                    <a:pt x="269" y="16242"/>
                  </a:lnTo>
                  <a:lnTo>
                    <a:pt x="97" y="16631"/>
                  </a:lnTo>
                  <a:lnTo>
                    <a:pt x="5" y="17025"/>
                  </a:lnTo>
                  <a:lnTo>
                    <a:pt x="0" y="17226"/>
                  </a:lnTo>
                  <a:lnTo>
                    <a:pt x="5" y="17451"/>
                  </a:lnTo>
                  <a:lnTo>
                    <a:pt x="121" y="17893"/>
                  </a:lnTo>
                  <a:lnTo>
                    <a:pt x="339" y="18317"/>
                  </a:lnTo>
                  <a:lnTo>
                    <a:pt x="649" y="18730"/>
                  </a:lnTo>
                  <a:lnTo>
                    <a:pt x="1067" y="19121"/>
                  </a:lnTo>
                  <a:lnTo>
                    <a:pt x="1563" y="19495"/>
                  </a:lnTo>
                  <a:lnTo>
                    <a:pt x="2147" y="19842"/>
                  </a:lnTo>
                  <a:lnTo>
                    <a:pt x="2805" y="20165"/>
                  </a:lnTo>
                  <a:lnTo>
                    <a:pt x="3543" y="20462"/>
                  </a:lnTo>
                  <a:lnTo>
                    <a:pt x="4340" y="20730"/>
                  </a:lnTo>
                  <a:lnTo>
                    <a:pt x="5198" y="20967"/>
                  </a:lnTo>
                  <a:lnTo>
                    <a:pt x="6121" y="21168"/>
                  </a:lnTo>
                  <a:lnTo>
                    <a:pt x="7086" y="21337"/>
                  </a:lnTo>
                  <a:lnTo>
                    <a:pt x="8101" y="21463"/>
                  </a:lnTo>
                  <a:lnTo>
                    <a:pt x="9154" y="21551"/>
                  </a:lnTo>
                  <a:lnTo>
                    <a:pt x="10244" y="21596"/>
                  </a:lnTo>
                  <a:lnTo>
                    <a:pt x="10800" y="21600"/>
                  </a:lnTo>
                  <a:lnTo>
                    <a:pt x="11356" y="21596"/>
                  </a:lnTo>
                  <a:lnTo>
                    <a:pt x="12442" y="21551"/>
                  </a:lnTo>
                  <a:lnTo>
                    <a:pt x="13499" y="21463"/>
                  </a:lnTo>
                  <a:lnTo>
                    <a:pt x="14510" y="21337"/>
                  </a:lnTo>
                  <a:lnTo>
                    <a:pt x="15479" y="21168"/>
                  </a:lnTo>
                  <a:lnTo>
                    <a:pt x="16397" y="20967"/>
                  </a:lnTo>
                  <a:lnTo>
                    <a:pt x="17264" y="20730"/>
                  </a:lnTo>
                  <a:lnTo>
                    <a:pt x="18062" y="20462"/>
                  </a:lnTo>
                  <a:lnTo>
                    <a:pt x="18795" y="20165"/>
                  </a:lnTo>
                  <a:lnTo>
                    <a:pt x="19458" y="19842"/>
                  </a:lnTo>
                  <a:lnTo>
                    <a:pt x="20037" y="19495"/>
                  </a:lnTo>
                  <a:lnTo>
                    <a:pt x="20538" y="19121"/>
                  </a:lnTo>
                  <a:lnTo>
                    <a:pt x="20946" y="18730"/>
                  </a:lnTo>
                  <a:lnTo>
                    <a:pt x="21266" y="18317"/>
                  </a:lnTo>
                  <a:lnTo>
                    <a:pt x="21484" y="17893"/>
                  </a:lnTo>
                  <a:lnTo>
                    <a:pt x="21591" y="17451"/>
                  </a:lnTo>
                  <a:lnTo>
                    <a:pt x="21600" y="17226"/>
                  </a:lnTo>
                  <a:lnTo>
                    <a:pt x="21591" y="17008"/>
                  </a:lnTo>
                  <a:lnTo>
                    <a:pt x="21489" y="16585"/>
                  </a:lnTo>
                  <a:lnTo>
                    <a:pt x="21289" y="16174"/>
                  </a:lnTo>
                  <a:lnTo>
                    <a:pt x="21002" y="15776"/>
                  </a:lnTo>
                  <a:lnTo>
                    <a:pt x="20617" y="15397"/>
                  </a:lnTo>
                  <a:lnTo>
                    <a:pt x="20153" y="15036"/>
                  </a:lnTo>
                  <a:lnTo>
                    <a:pt x="19611" y="14694"/>
                  </a:lnTo>
                  <a:lnTo>
                    <a:pt x="18999" y="14375"/>
                  </a:lnTo>
                  <a:lnTo>
                    <a:pt x="18312" y="14080"/>
                  </a:lnTo>
                  <a:lnTo>
                    <a:pt x="17570" y="13812"/>
                  </a:lnTo>
                  <a:lnTo>
                    <a:pt x="16759" y="13573"/>
                  </a:lnTo>
                  <a:lnTo>
                    <a:pt x="15896" y="13365"/>
                  </a:lnTo>
                  <a:lnTo>
                    <a:pt x="14983" y="13190"/>
                  </a:lnTo>
                  <a:lnTo>
                    <a:pt x="14023" y="13047"/>
                  </a:lnTo>
                  <a:lnTo>
                    <a:pt x="13026" y="12944"/>
                  </a:lnTo>
                  <a:lnTo>
                    <a:pt x="11987" y="12874"/>
                  </a:lnTo>
                  <a:lnTo>
                    <a:pt x="11458" y="12861"/>
                  </a:lnTo>
                  <a:lnTo>
                    <a:pt x="11458" y="8739"/>
                  </a:lnTo>
                  <a:lnTo>
                    <a:pt x="11992" y="8724"/>
                  </a:lnTo>
                  <a:lnTo>
                    <a:pt x="13026" y="8656"/>
                  </a:lnTo>
                  <a:lnTo>
                    <a:pt x="14023" y="8551"/>
                  </a:lnTo>
                  <a:lnTo>
                    <a:pt x="14983" y="8410"/>
                  </a:lnTo>
                  <a:lnTo>
                    <a:pt x="15896" y="8234"/>
                  </a:lnTo>
                  <a:lnTo>
                    <a:pt x="16759" y="8025"/>
                  </a:lnTo>
                  <a:lnTo>
                    <a:pt x="17570" y="7785"/>
                  </a:lnTo>
                  <a:lnTo>
                    <a:pt x="18312" y="7518"/>
                  </a:lnTo>
                  <a:lnTo>
                    <a:pt x="18999" y="7225"/>
                  </a:lnTo>
                  <a:lnTo>
                    <a:pt x="19611" y="6906"/>
                  </a:lnTo>
                  <a:lnTo>
                    <a:pt x="20153" y="6562"/>
                  </a:lnTo>
                  <a:lnTo>
                    <a:pt x="20617" y="6203"/>
                  </a:lnTo>
                  <a:lnTo>
                    <a:pt x="21002" y="5822"/>
                  </a:lnTo>
                  <a:lnTo>
                    <a:pt x="21289" y="5426"/>
                  </a:lnTo>
                  <a:lnTo>
                    <a:pt x="21489" y="5015"/>
                  </a:lnTo>
                  <a:lnTo>
                    <a:pt x="21591" y="4592"/>
                  </a:lnTo>
                  <a:lnTo>
                    <a:pt x="21600" y="4374"/>
                  </a:lnTo>
                  <a:lnTo>
                    <a:pt x="21591" y="4149"/>
                  </a:lnTo>
                  <a:lnTo>
                    <a:pt x="21484" y="3707"/>
                  </a:lnTo>
                  <a:lnTo>
                    <a:pt x="21266" y="3281"/>
                  </a:lnTo>
                  <a:lnTo>
                    <a:pt x="20946" y="2870"/>
                  </a:lnTo>
                  <a:lnTo>
                    <a:pt x="20538" y="2479"/>
                  </a:lnTo>
                  <a:lnTo>
                    <a:pt x="20037" y="2105"/>
                  </a:lnTo>
                  <a:lnTo>
                    <a:pt x="19458" y="1758"/>
                  </a:lnTo>
                  <a:lnTo>
                    <a:pt x="18795" y="1435"/>
                  </a:lnTo>
                  <a:lnTo>
                    <a:pt x="18062" y="1136"/>
                  </a:lnTo>
                  <a:lnTo>
                    <a:pt x="17264" y="870"/>
                  </a:lnTo>
                  <a:lnTo>
                    <a:pt x="16397" y="633"/>
                  </a:lnTo>
                  <a:lnTo>
                    <a:pt x="15479" y="432"/>
                  </a:lnTo>
                  <a:lnTo>
                    <a:pt x="14510" y="263"/>
                  </a:lnTo>
                  <a:lnTo>
                    <a:pt x="13499" y="137"/>
                  </a:lnTo>
                  <a:lnTo>
                    <a:pt x="12442" y="49"/>
                  </a:lnTo>
                  <a:lnTo>
                    <a:pt x="11356" y="2"/>
                  </a:lnTo>
                  <a:lnTo>
                    <a:pt x="10800" y="0"/>
                  </a:lnTo>
                  <a:lnTo>
                    <a:pt x="10244" y="2"/>
                  </a:lnTo>
                  <a:lnTo>
                    <a:pt x="9154" y="49"/>
                  </a:lnTo>
                  <a:lnTo>
                    <a:pt x="8101" y="137"/>
                  </a:lnTo>
                  <a:lnTo>
                    <a:pt x="7086" y="263"/>
                  </a:lnTo>
                  <a:lnTo>
                    <a:pt x="6121" y="432"/>
                  </a:lnTo>
                  <a:lnTo>
                    <a:pt x="5198" y="633"/>
                  </a:lnTo>
                  <a:lnTo>
                    <a:pt x="4340" y="870"/>
                  </a:lnTo>
                  <a:lnTo>
                    <a:pt x="3543" y="1136"/>
                  </a:lnTo>
                  <a:lnTo>
                    <a:pt x="2805" y="1435"/>
                  </a:lnTo>
                  <a:lnTo>
                    <a:pt x="2147" y="1758"/>
                  </a:lnTo>
                  <a:lnTo>
                    <a:pt x="1563" y="2105"/>
                  </a:lnTo>
                  <a:lnTo>
                    <a:pt x="1067" y="2479"/>
                  </a:lnTo>
                  <a:lnTo>
                    <a:pt x="649" y="2870"/>
                  </a:lnTo>
                  <a:lnTo>
                    <a:pt x="339" y="3281"/>
                  </a:lnTo>
                  <a:lnTo>
                    <a:pt x="121" y="3707"/>
                  </a:lnTo>
                  <a:lnTo>
                    <a:pt x="5" y="4149"/>
                  </a:lnTo>
                  <a:lnTo>
                    <a:pt x="0" y="4374"/>
                  </a:lnTo>
                  <a:close/>
                </a:path>
              </a:pathLst>
            </a:custGeom>
            <a:solidFill>
              <a:srgbClr val="D3D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0" name="Freeform 7"/>
            <p:cNvSpPr/>
            <p:nvPr/>
          </p:nvSpPr>
          <p:spPr>
            <a:xfrm>
              <a:off x="7305" y="3546402"/>
              <a:ext cx="1152095" cy="9840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00" y="120"/>
                  </a:moveTo>
                  <a:lnTo>
                    <a:pt x="21400" y="19881"/>
                  </a:lnTo>
                  <a:lnTo>
                    <a:pt x="21395" y="20042"/>
                  </a:lnTo>
                  <a:lnTo>
                    <a:pt x="21349" y="20323"/>
                  </a:lnTo>
                  <a:lnTo>
                    <a:pt x="21246" y="20597"/>
                  </a:lnTo>
                  <a:lnTo>
                    <a:pt x="21115" y="20831"/>
                  </a:lnTo>
                  <a:lnTo>
                    <a:pt x="20944" y="21038"/>
                  </a:lnTo>
                  <a:lnTo>
                    <a:pt x="20738" y="21192"/>
                  </a:lnTo>
                  <a:lnTo>
                    <a:pt x="20515" y="21306"/>
                  </a:lnTo>
                  <a:lnTo>
                    <a:pt x="20264" y="21366"/>
                  </a:lnTo>
                  <a:lnTo>
                    <a:pt x="103" y="21366"/>
                  </a:lnTo>
                  <a:lnTo>
                    <a:pt x="57" y="21373"/>
                  </a:lnTo>
                  <a:lnTo>
                    <a:pt x="6" y="21433"/>
                  </a:lnTo>
                  <a:lnTo>
                    <a:pt x="0" y="21486"/>
                  </a:lnTo>
                  <a:lnTo>
                    <a:pt x="6" y="21533"/>
                  </a:lnTo>
                  <a:lnTo>
                    <a:pt x="57" y="21593"/>
                  </a:lnTo>
                  <a:lnTo>
                    <a:pt x="103" y="21600"/>
                  </a:lnTo>
                  <a:lnTo>
                    <a:pt x="20287" y="21600"/>
                  </a:lnTo>
                  <a:lnTo>
                    <a:pt x="20573" y="21533"/>
                  </a:lnTo>
                  <a:lnTo>
                    <a:pt x="20835" y="21399"/>
                  </a:lnTo>
                  <a:lnTo>
                    <a:pt x="21069" y="21212"/>
                  </a:lnTo>
                  <a:lnTo>
                    <a:pt x="21269" y="20978"/>
                  </a:lnTo>
                  <a:lnTo>
                    <a:pt x="21423" y="20704"/>
                  </a:lnTo>
                  <a:lnTo>
                    <a:pt x="21537" y="20396"/>
                  </a:lnTo>
                  <a:lnTo>
                    <a:pt x="21594" y="20069"/>
                  </a:lnTo>
                  <a:lnTo>
                    <a:pt x="21600" y="19881"/>
                  </a:lnTo>
                  <a:lnTo>
                    <a:pt x="21600" y="120"/>
                  </a:lnTo>
                  <a:lnTo>
                    <a:pt x="21594" y="67"/>
                  </a:lnTo>
                  <a:lnTo>
                    <a:pt x="21543" y="7"/>
                  </a:lnTo>
                  <a:lnTo>
                    <a:pt x="21497" y="0"/>
                  </a:lnTo>
                  <a:lnTo>
                    <a:pt x="21463" y="7"/>
                  </a:lnTo>
                  <a:lnTo>
                    <a:pt x="21412" y="67"/>
                  </a:lnTo>
                  <a:lnTo>
                    <a:pt x="21400" y="120"/>
                  </a:lnTo>
                  <a:close/>
                </a:path>
              </a:pathLst>
            </a:custGeom>
            <a:solidFill>
              <a:srgbClr val="D3D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1" name="Freeform 8"/>
            <p:cNvSpPr/>
            <p:nvPr/>
          </p:nvSpPr>
          <p:spPr>
            <a:xfrm>
              <a:off x="2810817" y="1516233"/>
              <a:ext cx="1239780" cy="1384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69" y="81"/>
                  </a:moveTo>
                  <a:lnTo>
                    <a:pt x="9869" y="5118"/>
                  </a:lnTo>
                  <a:lnTo>
                    <a:pt x="9864" y="5231"/>
                  </a:lnTo>
                  <a:lnTo>
                    <a:pt x="9816" y="5436"/>
                  </a:lnTo>
                  <a:lnTo>
                    <a:pt x="9726" y="5625"/>
                  </a:lnTo>
                  <a:lnTo>
                    <a:pt x="9598" y="5792"/>
                  </a:lnTo>
                  <a:lnTo>
                    <a:pt x="9444" y="5934"/>
                  </a:lnTo>
                  <a:lnTo>
                    <a:pt x="9248" y="6048"/>
                  </a:lnTo>
                  <a:lnTo>
                    <a:pt x="9036" y="6129"/>
                  </a:lnTo>
                  <a:lnTo>
                    <a:pt x="8808" y="6171"/>
                  </a:lnTo>
                  <a:lnTo>
                    <a:pt x="1364" y="6171"/>
                  </a:lnTo>
                  <a:lnTo>
                    <a:pt x="1226" y="6176"/>
                  </a:lnTo>
                  <a:lnTo>
                    <a:pt x="955" y="6228"/>
                  </a:lnTo>
                  <a:lnTo>
                    <a:pt x="706" y="6319"/>
                  </a:lnTo>
                  <a:lnTo>
                    <a:pt x="493" y="6447"/>
                  </a:lnTo>
                  <a:lnTo>
                    <a:pt x="308" y="6613"/>
                  </a:lnTo>
                  <a:lnTo>
                    <a:pt x="164" y="6812"/>
                  </a:lnTo>
                  <a:lnTo>
                    <a:pt x="64" y="7026"/>
                  </a:lnTo>
                  <a:lnTo>
                    <a:pt x="5" y="7268"/>
                  </a:lnTo>
                  <a:lnTo>
                    <a:pt x="0" y="7391"/>
                  </a:lnTo>
                  <a:lnTo>
                    <a:pt x="0" y="10923"/>
                  </a:lnTo>
                  <a:lnTo>
                    <a:pt x="21" y="10947"/>
                  </a:lnTo>
                  <a:lnTo>
                    <a:pt x="42" y="10966"/>
                  </a:lnTo>
                  <a:lnTo>
                    <a:pt x="96" y="10985"/>
                  </a:lnTo>
                  <a:lnTo>
                    <a:pt x="122" y="10976"/>
                  </a:lnTo>
                  <a:lnTo>
                    <a:pt x="138" y="10971"/>
                  </a:lnTo>
                  <a:lnTo>
                    <a:pt x="149" y="10957"/>
                  </a:lnTo>
                  <a:lnTo>
                    <a:pt x="562" y="10734"/>
                  </a:lnTo>
                  <a:lnTo>
                    <a:pt x="1422" y="10325"/>
                  </a:lnTo>
                  <a:lnTo>
                    <a:pt x="2308" y="9974"/>
                  </a:lnTo>
                  <a:lnTo>
                    <a:pt x="3221" y="9680"/>
                  </a:lnTo>
                  <a:lnTo>
                    <a:pt x="4144" y="9438"/>
                  </a:lnTo>
                  <a:lnTo>
                    <a:pt x="5088" y="9262"/>
                  </a:lnTo>
                  <a:lnTo>
                    <a:pt x="6054" y="9143"/>
                  </a:lnTo>
                  <a:lnTo>
                    <a:pt x="7020" y="9081"/>
                  </a:lnTo>
                  <a:lnTo>
                    <a:pt x="7508" y="9077"/>
                  </a:lnTo>
                  <a:lnTo>
                    <a:pt x="7869" y="9077"/>
                  </a:lnTo>
                  <a:lnTo>
                    <a:pt x="8580" y="9115"/>
                  </a:lnTo>
                  <a:lnTo>
                    <a:pt x="9275" y="9176"/>
                  </a:lnTo>
                  <a:lnTo>
                    <a:pt x="9970" y="9267"/>
                  </a:lnTo>
                  <a:lnTo>
                    <a:pt x="10983" y="9466"/>
                  </a:lnTo>
                  <a:lnTo>
                    <a:pt x="12288" y="9827"/>
                  </a:lnTo>
                  <a:lnTo>
                    <a:pt x="13535" y="10302"/>
                  </a:lnTo>
                  <a:lnTo>
                    <a:pt x="14718" y="10871"/>
                  </a:lnTo>
                  <a:lnTo>
                    <a:pt x="15833" y="11550"/>
                  </a:lnTo>
                  <a:lnTo>
                    <a:pt x="16857" y="12305"/>
                  </a:lnTo>
                  <a:lnTo>
                    <a:pt x="17806" y="13155"/>
                  </a:lnTo>
                  <a:lnTo>
                    <a:pt x="18650" y="14071"/>
                  </a:lnTo>
                  <a:lnTo>
                    <a:pt x="19409" y="15068"/>
                  </a:lnTo>
                  <a:lnTo>
                    <a:pt x="20045" y="16126"/>
                  </a:lnTo>
                  <a:lnTo>
                    <a:pt x="20576" y="17242"/>
                  </a:lnTo>
                  <a:lnTo>
                    <a:pt x="20979" y="18410"/>
                  </a:lnTo>
                  <a:lnTo>
                    <a:pt x="21202" y="19317"/>
                  </a:lnTo>
                  <a:lnTo>
                    <a:pt x="21303" y="19938"/>
                  </a:lnTo>
                  <a:lnTo>
                    <a:pt x="21372" y="20556"/>
                  </a:lnTo>
                  <a:lnTo>
                    <a:pt x="21414" y="21196"/>
                  </a:lnTo>
                  <a:lnTo>
                    <a:pt x="21414" y="21519"/>
                  </a:lnTo>
                  <a:lnTo>
                    <a:pt x="21420" y="21548"/>
                  </a:lnTo>
                  <a:lnTo>
                    <a:pt x="21467" y="21591"/>
                  </a:lnTo>
                  <a:lnTo>
                    <a:pt x="21504" y="21600"/>
                  </a:lnTo>
                  <a:lnTo>
                    <a:pt x="21547" y="21591"/>
                  </a:lnTo>
                  <a:lnTo>
                    <a:pt x="21595" y="21548"/>
                  </a:lnTo>
                  <a:lnTo>
                    <a:pt x="21600" y="21519"/>
                  </a:lnTo>
                  <a:lnTo>
                    <a:pt x="21595" y="21192"/>
                  </a:lnTo>
                  <a:lnTo>
                    <a:pt x="21558" y="20546"/>
                  </a:lnTo>
                  <a:lnTo>
                    <a:pt x="21483" y="19910"/>
                  </a:lnTo>
                  <a:lnTo>
                    <a:pt x="21382" y="19288"/>
                  </a:lnTo>
                  <a:lnTo>
                    <a:pt x="21234" y="18676"/>
                  </a:lnTo>
                  <a:lnTo>
                    <a:pt x="21064" y="18073"/>
                  </a:lnTo>
                  <a:lnTo>
                    <a:pt x="20746" y="17185"/>
                  </a:lnTo>
                  <a:lnTo>
                    <a:pt x="20210" y="16055"/>
                  </a:lnTo>
                  <a:lnTo>
                    <a:pt x="19557" y="14982"/>
                  </a:lnTo>
                  <a:lnTo>
                    <a:pt x="18804" y="13976"/>
                  </a:lnTo>
                  <a:lnTo>
                    <a:pt x="17934" y="13045"/>
                  </a:lnTo>
                  <a:lnTo>
                    <a:pt x="16979" y="12191"/>
                  </a:lnTo>
                  <a:lnTo>
                    <a:pt x="15939" y="11412"/>
                  </a:lnTo>
                  <a:lnTo>
                    <a:pt x="14814" y="10738"/>
                  </a:lnTo>
                  <a:lnTo>
                    <a:pt x="13615" y="10154"/>
                  </a:lnTo>
                  <a:lnTo>
                    <a:pt x="12352" y="9675"/>
                  </a:lnTo>
                  <a:lnTo>
                    <a:pt x="11360" y="9390"/>
                  </a:lnTo>
                  <a:lnTo>
                    <a:pt x="10686" y="9238"/>
                  </a:lnTo>
                  <a:lnTo>
                    <a:pt x="10001" y="9105"/>
                  </a:lnTo>
                  <a:lnTo>
                    <a:pt x="9306" y="9015"/>
                  </a:lnTo>
                  <a:lnTo>
                    <a:pt x="8595" y="8949"/>
                  </a:lnTo>
                  <a:lnTo>
                    <a:pt x="7874" y="8915"/>
                  </a:lnTo>
                  <a:lnTo>
                    <a:pt x="7508" y="8911"/>
                  </a:lnTo>
                  <a:lnTo>
                    <a:pt x="7030" y="8915"/>
                  </a:lnTo>
                  <a:lnTo>
                    <a:pt x="6059" y="8977"/>
                  </a:lnTo>
                  <a:lnTo>
                    <a:pt x="5104" y="9096"/>
                  </a:lnTo>
                  <a:lnTo>
                    <a:pt x="4160" y="9267"/>
                  </a:lnTo>
                  <a:lnTo>
                    <a:pt x="3237" y="9499"/>
                  </a:lnTo>
                  <a:lnTo>
                    <a:pt x="2340" y="9789"/>
                  </a:lnTo>
                  <a:lnTo>
                    <a:pt x="1448" y="10131"/>
                  </a:lnTo>
                  <a:lnTo>
                    <a:pt x="600" y="10529"/>
                  </a:lnTo>
                  <a:lnTo>
                    <a:pt x="186" y="10748"/>
                  </a:lnTo>
                  <a:lnTo>
                    <a:pt x="186" y="7287"/>
                  </a:lnTo>
                  <a:lnTo>
                    <a:pt x="233" y="7078"/>
                  </a:lnTo>
                  <a:lnTo>
                    <a:pt x="324" y="6893"/>
                  </a:lnTo>
                  <a:lnTo>
                    <a:pt x="451" y="6717"/>
                  </a:lnTo>
                  <a:lnTo>
                    <a:pt x="610" y="6580"/>
                  </a:lnTo>
                  <a:lnTo>
                    <a:pt x="796" y="6466"/>
                  </a:lnTo>
                  <a:lnTo>
                    <a:pt x="1008" y="6380"/>
                  </a:lnTo>
                  <a:lnTo>
                    <a:pt x="1236" y="6342"/>
                  </a:lnTo>
                  <a:lnTo>
                    <a:pt x="1364" y="6338"/>
                  </a:lnTo>
                  <a:lnTo>
                    <a:pt x="8691" y="6338"/>
                  </a:lnTo>
                  <a:lnTo>
                    <a:pt x="8829" y="6333"/>
                  </a:lnTo>
                  <a:lnTo>
                    <a:pt x="9089" y="6281"/>
                  </a:lnTo>
                  <a:lnTo>
                    <a:pt x="9338" y="6190"/>
                  </a:lnTo>
                  <a:lnTo>
                    <a:pt x="9561" y="6062"/>
                  </a:lnTo>
                  <a:lnTo>
                    <a:pt x="9736" y="5896"/>
                  </a:lnTo>
                  <a:lnTo>
                    <a:pt x="9890" y="5706"/>
                  </a:lnTo>
                  <a:lnTo>
                    <a:pt x="9991" y="5483"/>
                  </a:lnTo>
                  <a:lnTo>
                    <a:pt x="10049" y="5241"/>
                  </a:lnTo>
                  <a:lnTo>
                    <a:pt x="10049" y="47"/>
                  </a:lnTo>
                  <a:lnTo>
                    <a:pt x="9991" y="0"/>
                  </a:lnTo>
                  <a:lnTo>
                    <a:pt x="9922" y="0"/>
                  </a:lnTo>
                  <a:lnTo>
                    <a:pt x="9869" y="47"/>
                  </a:lnTo>
                  <a:lnTo>
                    <a:pt x="9869" y="81"/>
                  </a:lnTo>
                  <a:close/>
                </a:path>
              </a:pathLst>
            </a:custGeom>
            <a:solidFill>
              <a:srgbClr val="D3D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2" name="Freeform 9"/>
            <p:cNvSpPr/>
            <p:nvPr/>
          </p:nvSpPr>
          <p:spPr>
            <a:xfrm>
              <a:off x="0" y="53585"/>
              <a:ext cx="4037202" cy="4560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644" y="3521"/>
                  </a:moveTo>
                  <a:lnTo>
                    <a:pt x="13646" y="3693"/>
                  </a:lnTo>
                  <a:lnTo>
                    <a:pt x="13686" y="4036"/>
                  </a:lnTo>
                  <a:lnTo>
                    <a:pt x="13766" y="4370"/>
                  </a:lnTo>
                  <a:lnTo>
                    <a:pt x="13885" y="4698"/>
                  </a:lnTo>
                  <a:lnTo>
                    <a:pt x="14042" y="5014"/>
                  </a:lnTo>
                  <a:lnTo>
                    <a:pt x="14234" y="5318"/>
                  </a:lnTo>
                  <a:lnTo>
                    <a:pt x="14462" y="5608"/>
                  </a:lnTo>
                  <a:lnTo>
                    <a:pt x="14724" y="5882"/>
                  </a:lnTo>
                  <a:lnTo>
                    <a:pt x="14869" y="6011"/>
                  </a:lnTo>
                  <a:lnTo>
                    <a:pt x="15011" y="6128"/>
                  </a:lnTo>
                  <a:lnTo>
                    <a:pt x="15306" y="6343"/>
                  </a:lnTo>
                  <a:lnTo>
                    <a:pt x="15620" y="6530"/>
                  </a:lnTo>
                  <a:lnTo>
                    <a:pt x="15948" y="6691"/>
                  </a:lnTo>
                  <a:lnTo>
                    <a:pt x="16288" y="6825"/>
                  </a:lnTo>
                  <a:lnTo>
                    <a:pt x="16637" y="6924"/>
                  </a:lnTo>
                  <a:lnTo>
                    <a:pt x="16989" y="6996"/>
                  </a:lnTo>
                  <a:lnTo>
                    <a:pt x="17344" y="7035"/>
                  </a:lnTo>
                  <a:lnTo>
                    <a:pt x="17522" y="7041"/>
                  </a:lnTo>
                  <a:lnTo>
                    <a:pt x="17522" y="8027"/>
                  </a:lnTo>
                  <a:lnTo>
                    <a:pt x="17507" y="8083"/>
                  </a:lnTo>
                  <a:lnTo>
                    <a:pt x="17484" y="8135"/>
                  </a:lnTo>
                  <a:lnTo>
                    <a:pt x="17448" y="8183"/>
                  </a:lnTo>
                  <a:lnTo>
                    <a:pt x="17403" y="8222"/>
                  </a:lnTo>
                  <a:lnTo>
                    <a:pt x="17351" y="8252"/>
                  </a:lnTo>
                  <a:lnTo>
                    <a:pt x="17292" y="8274"/>
                  </a:lnTo>
                  <a:lnTo>
                    <a:pt x="17229" y="8285"/>
                  </a:lnTo>
                  <a:lnTo>
                    <a:pt x="17194" y="8287"/>
                  </a:lnTo>
                  <a:lnTo>
                    <a:pt x="15176" y="8287"/>
                  </a:lnTo>
                  <a:lnTo>
                    <a:pt x="15174" y="8190"/>
                  </a:lnTo>
                  <a:lnTo>
                    <a:pt x="15159" y="7997"/>
                  </a:lnTo>
                  <a:lnTo>
                    <a:pt x="15135" y="7807"/>
                  </a:lnTo>
                  <a:lnTo>
                    <a:pt x="15099" y="7621"/>
                  </a:lnTo>
                  <a:lnTo>
                    <a:pt x="15027" y="7345"/>
                  </a:lnTo>
                  <a:lnTo>
                    <a:pt x="14899" y="6990"/>
                  </a:lnTo>
                  <a:lnTo>
                    <a:pt x="14732" y="6652"/>
                  </a:lnTo>
                  <a:lnTo>
                    <a:pt x="14529" y="6333"/>
                  </a:lnTo>
                  <a:lnTo>
                    <a:pt x="14294" y="6032"/>
                  </a:lnTo>
                  <a:lnTo>
                    <a:pt x="14030" y="5753"/>
                  </a:lnTo>
                  <a:lnTo>
                    <a:pt x="13737" y="5497"/>
                  </a:lnTo>
                  <a:lnTo>
                    <a:pt x="13419" y="5267"/>
                  </a:lnTo>
                  <a:lnTo>
                    <a:pt x="13077" y="5064"/>
                  </a:lnTo>
                  <a:lnTo>
                    <a:pt x="12710" y="4890"/>
                  </a:lnTo>
                  <a:lnTo>
                    <a:pt x="12326" y="4745"/>
                  </a:lnTo>
                  <a:lnTo>
                    <a:pt x="11923" y="4637"/>
                  </a:lnTo>
                  <a:lnTo>
                    <a:pt x="11612" y="4578"/>
                  </a:lnTo>
                  <a:lnTo>
                    <a:pt x="11399" y="4549"/>
                  </a:lnTo>
                  <a:lnTo>
                    <a:pt x="11184" y="4529"/>
                  </a:lnTo>
                  <a:lnTo>
                    <a:pt x="10967" y="4519"/>
                  </a:lnTo>
                  <a:lnTo>
                    <a:pt x="10745" y="4519"/>
                  </a:lnTo>
                  <a:lnTo>
                    <a:pt x="10525" y="4531"/>
                  </a:lnTo>
                  <a:lnTo>
                    <a:pt x="10305" y="4549"/>
                  </a:lnTo>
                  <a:lnTo>
                    <a:pt x="10092" y="4580"/>
                  </a:lnTo>
                  <a:lnTo>
                    <a:pt x="9880" y="4617"/>
                  </a:lnTo>
                  <a:lnTo>
                    <a:pt x="9673" y="4663"/>
                  </a:lnTo>
                  <a:lnTo>
                    <a:pt x="9372" y="4750"/>
                  </a:lnTo>
                  <a:lnTo>
                    <a:pt x="8984" y="4895"/>
                  </a:lnTo>
                  <a:lnTo>
                    <a:pt x="8616" y="5073"/>
                  </a:lnTo>
                  <a:lnTo>
                    <a:pt x="8272" y="5279"/>
                  </a:lnTo>
                  <a:lnTo>
                    <a:pt x="7951" y="5512"/>
                  </a:lnTo>
                  <a:lnTo>
                    <a:pt x="7658" y="5772"/>
                  </a:lnTo>
                  <a:lnTo>
                    <a:pt x="7394" y="6056"/>
                  </a:lnTo>
                  <a:lnTo>
                    <a:pt x="7161" y="6360"/>
                  </a:lnTo>
                  <a:lnTo>
                    <a:pt x="6960" y="6686"/>
                  </a:lnTo>
                  <a:lnTo>
                    <a:pt x="6796" y="7029"/>
                  </a:lnTo>
                  <a:lnTo>
                    <a:pt x="6698" y="7296"/>
                  </a:lnTo>
                  <a:lnTo>
                    <a:pt x="6646" y="7479"/>
                  </a:lnTo>
                  <a:lnTo>
                    <a:pt x="6604" y="7667"/>
                  </a:lnTo>
                  <a:lnTo>
                    <a:pt x="6569" y="7856"/>
                  </a:lnTo>
                  <a:lnTo>
                    <a:pt x="6548" y="8047"/>
                  </a:lnTo>
                  <a:lnTo>
                    <a:pt x="6535" y="8245"/>
                  </a:lnTo>
                  <a:lnTo>
                    <a:pt x="6535" y="8343"/>
                  </a:lnTo>
                  <a:lnTo>
                    <a:pt x="6538" y="8525"/>
                  </a:lnTo>
                  <a:lnTo>
                    <a:pt x="6578" y="8885"/>
                  </a:lnTo>
                  <a:lnTo>
                    <a:pt x="6653" y="9237"/>
                  </a:lnTo>
                  <a:lnTo>
                    <a:pt x="6767" y="9580"/>
                  </a:lnTo>
                  <a:lnTo>
                    <a:pt x="6913" y="9913"/>
                  </a:lnTo>
                  <a:lnTo>
                    <a:pt x="7096" y="10230"/>
                  </a:lnTo>
                  <a:lnTo>
                    <a:pt x="7312" y="10533"/>
                  </a:lnTo>
                  <a:lnTo>
                    <a:pt x="7562" y="10820"/>
                  </a:lnTo>
                  <a:lnTo>
                    <a:pt x="7702" y="10956"/>
                  </a:lnTo>
                  <a:lnTo>
                    <a:pt x="7844" y="11086"/>
                  </a:lnTo>
                  <a:lnTo>
                    <a:pt x="8147" y="11325"/>
                  </a:lnTo>
                  <a:lnTo>
                    <a:pt x="8473" y="11535"/>
                  </a:lnTo>
                  <a:lnTo>
                    <a:pt x="8820" y="11717"/>
                  </a:lnTo>
                  <a:lnTo>
                    <a:pt x="9180" y="11870"/>
                  </a:lnTo>
                  <a:lnTo>
                    <a:pt x="9556" y="11991"/>
                  </a:lnTo>
                  <a:lnTo>
                    <a:pt x="9944" y="12083"/>
                  </a:lnTo>
                  <a:lnTo>
                    <a:pt x="10343" y="12141"/>
                  </a:lnTo>
                  <a:lnTo>
                    <a:pt x="10547" y="12155"/>
                  </a:lnTo>
                  <a:lnTo>
                    <a:pt x="10589" y="12161"/>
                  </a:lnTo>
                  <a:lnTo>
                    <a:pt x="10591" y="14393"/>
                  </a:lnTo>
                  <a:lnTo>
                    <a:pt x="10377" y="14408"/>
                  </a:lnTo>
                  <a:lnTo>
                    <a:pt x="9963" y="14465"/>
                  </a:lnTo>
                  <a:lnTo>
                    <a:pt x="9564" y="14559"/>
                  </a:lnTo>
                  <a:lnTo>
                    <a:pt x="9181" y="14683"/>
                  </a:lnTo>
                  <a:lnTo>
                    <a:pt x="8816" y="14837"/>
                  </a:lnTo>
                  <a:lnTo>
                    <a:pt x="8471" y="15021"/>
                  </a:lnTo>
                  <a:lnTo>
                    <a:pt x="8150" y="15230"/>
                  </a:lnTo>
                  <a:lnTo>
                    <a:pt x="7850" y="15465"/>
                  </a:lnTo>
                  <a:lnTo>
                    <a:pt x="7575" y="15721"/>
                  </a:lnTo>
                  <a:lnTo>
                    <a:pt x="7330" y="16000"/>
                  </a:lnTo>
                  <a:lnTo>
                    <a:pt x="7112" y="16299"/>
                  </a:lnTo>
                  <a:lnTo>
                    <a:pt x="6928" y="16615"/>
                  </a:lnTo>
                  <a:lnTo>
                    <a:pt x="6776" y="16948"/>
                  </a:lnTo>
                  <a:lnTo>
                    <a:pt x="6661" y="17293"/>
                  </a:lnTo>
                  <a:lnTo>
                    <a:pt x="6581" y="17652"/>
                  </a:lnTo>
                  <a:lnTo>
                    <a:pt x="6540" y="18021"/>
                  </a:lnTo>
                  <a:lnTo>
                    <a:pt x="6535" y="18210"/>
                  </a:lnTo>
                  <a:lnTo>
                    <a:pt x="6535" y="21143"/>
                  </a:lnTo>
                  <a:lnTo>
                    <a:pt x="6534" y="21179"/>
                  </a:lnTo>
                  <a:lnTo>
                    <a:pt x="6519" y="21247"/>
                  </a:lnTo>
                  <a:lnTo>
                    <a:pt x="6490" y="21309"/>
                  </a:lnTo>
                  <a:lnTo>
                    <a:pt x="6447" y="21362"/>
                  </a:lnTo>
                  <a:lnTo>
                    <a:pt x="6395" y="21408"/>
                  </a:lnTo>
                  <a:lnTo>
                    <a:pt x="6333" y="21446"/>
                  </a:lnTo>
                  <a:lnTo>
                    <a:pt x="6263" y="21473"/>
                  </a:lnTo>
                  <a:lnTo>
                    <a:pt x="6188" y="21486"/>
                  </a:lnTo>
                  <a:lnTo>
                    <a:pt x="6147" y="21488"/>
                  </a:lnTo>
                  <a:lnTo>
                    <a:pt x="64" y="21488"/>
                  </a:lnTo>
                  <a:lnTo>
                    <a:pt x="37" y="21492"/>
                  </a:lnTo>
                  <a:lnTo>
                    <a:pt x="2" y="21521"/>
                  </a:lnTo>
                  <a:lnTo>
                    <a:pt x="0" y="21544"/>
                  </a:lnTo>
                  <a:lnTo>
                    <a:pt x="2" y="21565"/>
                  </a:lnTo>
                  <a:lnTo>
                    <a:pt x="37" y="21596"/>
                  </a:lnTo>
                  <a:lnTo>
                    <a:pt x="64" y="21600"/>
                  </a:lnTo>
                  <a:lnTo>
                    <a:pt x="6147" y="21600"/>
                  </a:lnTo>
                  <a:lnTo>
                    <a:pt x="6200" y="21597"/>
                  </a:lnTo>
                  <a:lnTo>
                    <a:pt x="6302" y="21578"/>
                  </a:lnTo>
                  <a:lnTo>
                    <a:pt x="6392" y="21545"/>
                  </a:lnTo>
                  <a:lnTo>
                    <a:pt x="6475" y="21496"/>
                  </a:lnTo>
                  <a:lnTo>
                    <a:pt x="6545" y="21433"/>
                  </a:lnTo>
                  <a:lnTo>
                    <a:pt x="6602" y="21362"/>
                  </a:lnTo>
                  <a:lnTo>
                    <a:pt x="6640" y="21280"/>
                  </a:lnTo>
                  <a:lnTo>
                    <a:pt x="6661" y="21190"/>
                  </a:lnTo>
                  <a:lnTo>
                    <a:pt x="6662" y="21143"/>
                  </a:lnTo>
                  <a:lnTo>
                    <a:pt x="6662" y="18210"/>
                  </a:lnTo>
                  <a:lnTo>
                    <a:pt x="6667" y="18027"/>
                  </a:lnTo>
                  <a:lnTo>
                    <a:pt x="6705" y="17669"/>
                  </a:lnTo>
                  <a:lnTo>
                    <a:pt x="6783" y="17320"/>
                  </a:lnTo>
                  <a:lnTo>
                    <a:pt x="6897" y="16983"/>
                  </a:lnTo>
                  <a:lnTo>
                    <a:pt x="7042" y="16661"/>
                  </a:lnTo>
                  <a:lnTo>
                    <a:pt x="7224" y="16356"/>
                  </a:lnTo>
                  <a:lnTo>
                    <a:pt x="7433" y="16066"/>
                  </a:lnTo>
                  <a:lnTo>
                    <a:pt x="7673" y="15795"/>
                  </a:lnTo>
                  <a:lnTo>
                    <a:pt x="7938" y="15544"/>
                  </a:lnTo>
                  <a:lnTo>
                    <a:pt x="8230" y="15318"/>
                  </a:lnTo>
                  <a:lnTo>
                    <a:pt x="8543" y="15114"/>
                  </a:lnTo>
                  <a:lnTo>
                    <a:pt x="8878" y="14937"/>
                  </a:lnTo>
                  <a:lnTo>
                    <a:pt x="9233" y="14785"/>
                  </a:lnTo>
                  <a:lnTo>
                    <a:pt x="9605" y="14666"/>
                  </a:lnTo>
                  <a:lnTo>
                    <a:pt x="9993" y="14576"/>
                  </a:lnTo>
                  <a:lnTo>
                    <a:pt x="10397" y="14520"/>
                  </a:lnTo>
                  <a:lnTo>
                    <a:pt x="10600" y="14506"/>
                  </a:lnTo>
                  <a:lnTo>
                    <a:pt x="10661" y="14497"/>
                  </a:lnTo>
                  <a:lnTo>
                    <a:pt x="10684" y="14493"/>
                  </a:lnTo>
                  <a:lnTo>
                    <a:pt x="10713" y="14462"/>
                  </a:lnTo>
                  <a:lnTo>
                    <a:pt x="10718" y="14442"/>
                  </a:lnTo>
                  <a:lnTo>
                    <a:pt x="10718" y="12111"/>
                  </a:lnTo>
                  <a:lnTo>
                    <a:pt x="10713" y="12089"/>
                  </a:lnTo>
                  <a:lnTo>
                    <a:pt x="10684" y="12059"/>
                  </a:lnTo>
                  <a:lnTo>
                    <a:pt x="10661" y="12054"/>
                  </a:lnTo>
                  <a:lnTo>
                    <a:pt x="10560" y="12046"/>
                  </a:lnTo>
                  <a:lnTo>
                    <a:pt x="10354" y="12029"/>
                  </a:lnTo>
                  <a:lnTo>
                    <a:pt x="9957" y="11969"/>
                  </a:lnTo>
                  <a:lnTo>
                    <a:pt x="9572" y="11877"/>
                  </a:lnTo>
                  <a:lnTo>
                    <a:pt x="9206" y="11756"/>
                  </a:lnTo>
                  <a:lnTo>
                    <a:pt x="8855" y="11605"/>
                  </a:lnTo>
                  <a:lnTo>
                    <a:pt x="8523" y="11426"/>
                  </a:lnTo>
                  <a:lnTo>
                    <a:pt x="8213" y="11221"/>
                  </a:lnTo>
                  <a:lnTo>
                    <a:pt x="7925" y="10993"/>
                  </a:lnTo>
                  <a:lnTo>
                    <a:pt x="7661" y="10742"/>
                  </a:lnTo>
                  <a:lnTo>
                    <a:pt x="7425" y="10474"/>
                  </a:lnTo>
                  <a:lnTo>
                    <a:pt x="7218" y="10186"/>
                  </a:lnTo>
                  <a:lnTo>
                    <a:pt x="7040" y="9880"/>
                  </a:lnTo>
                  <a:lnTo>
                    <a:pt x="6892" y="9560"/>
                  </a:lnTo>
                  <a:lnTo>
                    <a:pt x="6781" y="9225"/>
                  </a:lnTo>
                  <a:lnTo>
                    <a:pt x="6705" y="8879"/>
                  </a:lnTo>
                  <a:lnTo>
                    <a:pt x="6667" y="8525"/>
                  </a:lnTo>
                  <a:lnTo>
                    <a:pt x="6662" y="8343"/>
                  </a:lnTo>
                  <a:lnTo>
                    <a:pt x="6662" y="8246"/>
                  </a:lnTo>
                  <a:lnTo>
                    <a:pt x="6675" y="8057"/>
                  </a:lnTo>
                  <a:lnTo>
                    <a:pt x="6697" y="7870"/>
                  </a:lnTo>
                  <a:lnTo>
                    <a:pt x="6727" y="7687"/>
                  </a:lnTo>
                  <a:lnTo>
                    <a:pt x="6794" y="7416"/>
                  </a:lnTo>
                  <a:lnTo>
                    <a:pt x="6916" y="7067"/>
                  </a:lnTo>
                  <a:lnTo>
                    <a:pt x="7075" y="6734"/>
                  </a:lnTo>
                  <a:lnTo>
                    <a:pt x="7268" y="6418"/>
                  </a:lnTo>
                  <a:lnTo>
                    <a:pt x="7495" y="6122"/>
                  </a:lnTo>
                  <a:lnTo>
                    <a:pt x="7752" y="5848"/>
                  </a:lnTo>
                  <a:lnTo>
                    <a:pt x="8037" y="5596"/>
                  </a:lnTo>
                  <a:lnTo>
                    <a:pt x="8347" y="5368"/>
                  </a:lnTo>
                  <a:lnTo>
                    <a:pt x="8681" y="5168"/>
                  </a:lnTo>
                  <a:lnTo>
                    <a:pt x="9038" y="4996"/>
                  </a:lnTo>
                  <a:lnTo>
                    <a:pt x="9414" y="4856"/>
                  </a:lnTo>
                  <a:lnTo>
                    <a:pt x="9809" y="4748"/>
                  </a:lnTo>
                  <a:lnTo>
                    <a:pt x="10115" y="4689"/>
                  </a:lnTo>
                  <a:lnTo>
                    <a:pt x="10322" y="4662"/>
                  </a:lnTo>
                  <a:lnTo>
                    <a:pt x="10534" y="4642"/>
                  </a:lnTo>
                  <a:lnTo>
                    <a:pt x="10749" y="4631"/>
                  </a:lnTo>
                  <a:lnTo>
                    <a:pt x="10964" y="4631"/>
                  </a:lnTo>
                  <a:lnTo>
                    <a:pt x="11177" y="4642"/>
                  </a:lnTo>
                  <a:lnTo>
                    <a:pt x="11389" y="4662"/>
                  </a:lnTo>
                  <a:lnTo>
                    <a:pt x="11598" y="4689"/>
                  </a:lnTo>
                  <a:lnTo>
                    <a:pt x="11904" y="4748"/>
                  </a:lnTo>
                  <a:lnTo>
                    <a:pt x="12297" y="4856"/>
                  </a:lnTo>
                  <a:lnTo>
                    <a:pt x="12673" y="4996"/>
                  </a:lnTo>
                  <a:lnTo>
                    <a:pt x="13030" y="5168"/>
                  </a:lnTo>
                  <a:lnTo>
                    <a:pt x="13365" y="5368"/>
                  </a:lnTo>
                  <a:lnTo>
                    <a:pt x="13677" y="5596"/>
                  </a:lnTo>
                  <a:lnTo>
                    <a:pt x="13962" y="5848"/>
                  </a:lnTo>
                  <a:lnTo>
                    <a:pt x="14216" y="6122"/>
                  </a:lnTo>
                  <a:lnTo>
                    <a:pt x="14442" y="6418"/>
                  </a:lnTo>
                  <a:lnTo>
                    <a:pt x="14636" y="6734"/>
                  </a:lnTo>
                  <a:lnTo>
                    <a:pt x="14798" y="7067"/>
                  </a:lnTo>
                  <a:lnTo>
                    <a:pt x="14920" y="7416"/>
                  </a:lnTo>
                  <a:lnTo>
                    <a:pt x="14985" y="7687"/>
                  </a:lnTo>
                  <a:lnTo>
                    <a:pt x="15018" y="7870"/>
                  </a:lnTo>
                  <a:lnTo>
                    <a:pt x="15039" y="8057"/>
                  </a:lnTo>
                  <a:lnTo>
                    <a:pt x="15048" y="8246"/>
                  </a:lnTo>
                  <a:lnTo>
                    <a:pt x="15050" y="8343"/>
                  </a:lnTo>
                  <a:lnTo>
                    <a:pt x="15053" y="8366"/>
                  </a:lnTo>
                  <a:lnTo>
                    <a:pt x="15089" y="8396"/>
                  </a:lnTo>
                  <a:lnTo>
                    <a:pt x="15114" y="8399"/>
                  </a:lnTo>
                  <a:lnTo>
                    <a:pt x="17194" y="8399"/>
                  </a:lnTo>
                  <a:lnTo>
                    <a:pt x="17240" y="8398"/>
                  </a:lnTo>
                  <a:lnTo>
                    <a:pt x="17330" y="8380"/>
                  </a:lnTo>
                  <a:lnTo>
                    <a:pt x="17411" y="8350"/>
                  </a:lnTo>
                  <a:lnTo>
                    <a:pt x="17484" y="8308"/>
                  </a:lnTo>
                  <a:lnTo>
                    <a:pt x="17545" y="8254"/>
                  </a:lnTo>
                  <a:lnTo>
                    <a:pt x="17593" y="8190"/>
                  </a:lnTo>
                  <a:lnTo>
                    <a:pt x="17629" y="8117"/>
                  </a:lnTo>
                  <a:lnTo>
                    <a:pt x="17646" y="8039"/>
                  </a:lnTo>
                  <a:lnTo>
                    <a:pt x="17649" y="7997"/>
                  </a:lnTo>
                  <a:lnTo>
                    <a:pt x="17649" y="6985"/>
                  </a:lnTo>
                  <a:lnTo>
                    <a:pt x="17644" y="6962"/>
                  </a:lnTo>
                  <a:lnTo>
                    <a:pt x="17610" y="6933"/>
                  </a:lnTo>
                  <a:lnTo>
                    <a:pt x="17585" y="6928"/>
                  </a:lnTo>
                  <a:lnTo>
                    <a:pt x="17580" y="6928"/>
                  </a:lnTo>
                  <a:lnTo>
                    <a:pt x="17579" y="6930"/>
                  </a:lnTo>
                  <a:lnTo>
                    <a:pt x="17391" y="6927"/>
                  </a:lnTo>
                  <a:lnTo>
                    <a:pt x="17023" y="6888"/>
                  </a:lnTo>
                  <a:lnTo>
                    <a:pt x="16662" y="6816"/>
                  </a:lnTo>
                  <a:lnTo>
                    <a:pt x="16311" y="6712"/>
                  </a:lnTo>
                  <a:lnTo>
                    <a:pt x="15974" y="6575"/>
                  </a:lnTo>
                  <a:lnTo>
                    <a:pt x="15651" y="6411"/>
                  </a:lnTo>
                  <a:lnTo>
                    <a:pt x="15347" y="6222"/>
                  </a:lnTo>
                  <a:lnTo>
                    <a:pt x="15060" y="6007"/>
                  </a:lnTo>
                  <a:lnTo>
                    <a:pt x="14798" y="5772"/>
                  </a:lnTo>
                  <a:lnTo>
                    <a:pt x="14558" y="5515"/>
                  </a:lnTo>
                  <a:lnTo>
                    <a:pt x="14346" y="5243"/>
                  </a:lnTo>
                  <a:lnTo>
                    <a:pt x="14164" y="4954"/>
                  </a:lnTo>
                  <a:lnTo>
                    <a:pt x="14012" y="4652"/>
                  </a:lnTo>
                  <a:lnTo>
                    <a:pt x="13895" y="4339"/>
                  </a:lnTo>
                  <a:lnTo>
                    <a:pt x="13815" y="4017"/>
                  </a:lnTo>
                  <a:lnTo>
                    <a:pt x="13773" y="3688"/>
                  </a:lnTo>
                  <a:lnTo>
                    <a:pt x="13771" y="3521"/>
                  </a:lnTo>
                  <a:lnTo>
                    <a:pt x="13773" y="3345"/>
                  </a:lnTo>
                  <a:lnTo>
                    <a:pt x="13813" y="3002"/>
                  </a:lnTo>
                  <a:lnTo>
                    <a:pt x="13890" y="2669"/>
                  </a:lnTo>
                  <a:lnTo>
                    <a:pt x="14004" y="2350"/>
                  </a:lnTo>
                  <a:lnTo>
                    <a:pt x="14149" y="2045"/>
                  </a:lnTo>
                  <a:lnTo>
                    <a:pt x="14327" y="1755"/>
                  </a:lnTo>
                  <a:lnTo>
                    <a:pt x="14535" y="1482"/>
                  </a:lnTo>
                  <a:lnTo>
                    <a:pt x="14770" y="1230"/>
                  </a:lnTo>
                  <a:lnTo>
                    <a:pt x="15032" y="998"/>
                  </a:lnTo>
                  <a:lnTo>
                    <a:pt x="15317" y="789"/>
                  </a:lnTo>
                  <a:lnTo>
                    <a:pt x="15625" y="606"/>
                  </a:lnTo>
                  <a:lnTo>
                    <a:pt x="15953" y="448"/>
                  </a:lnTo>
                  <a:lnTo>
                    <a:pt x="16298" y="319"/>
                  </a:lnTo>
                  <a:lnTo>
                    <a:pt x="16660" y="219"/>
                  </a:lnTo>
                  <a:lnTo>
                    <a:pt x="17036" y="150"/>
                  </a:lnTo>
                  <a:lnTo>
                    <a:pt x="17422" y="117"/>
                  </a:lnTo>
                  <a:lnTo>
                    <a:pt x="17621" y="112"/>
                  </a:lnTo>
                  <a:lnTo>
                    <a:pt x="17820" y="117"/>
                  </a:lnTo>
                  <a:lnTo>
                    <a:pt x="18208" y="150"/>
                  </a:lnTo>
                  <a:lnTo>
                    <a:pt x="18584" y="219"/>
                  </a:lnTo>
                  <a:lnTo>
                    <a:pt x="18944" y="319"/>
                  </a:lnTo>
                  <a:lnTo>
                    <a:pt x="19291" y="448"/>
                  </a:lnTo>
                  <a:lnTo>
                    <a:pt x="19619" y="606"/>
                  </a:lnTo>
                  <a:lnTo>
                    <a:pt x="19925" y="789"/>
                  </a:lnTo>
                  <a:lnTo>
                    <a:pt x="20210" y="998"/>
                  </a:lnTo>
                  <a:lnTo>
                    <a:pt x="20473" y="1230"/>
                  </a:lnTo>
                  <a:lnTo>
                    <a:pt x="20709" y="1482"/>
                  </a:lnTo>
                  <a:lnTo>
                    <a:pt x="20916" y="1755"/>
                  </a:lnTo>
                  <a:lnTo>
                    <a:pt x="21093" y="2045"/>
                  </a:lnTo>
                  <a:lnTo>
                    <a:pt x="21240" y="2350"/>
                  </a:lnTo>
                  <a:lnTo>
                    <a:pt x="21352" y="2669"/>
                  </a:lnTo>
                  <a:lnTo>
                    <a:pt x="21431" y="3002"/>
                  </a:lnTo>
                  <a:lnTo>
                    <a:pt x="21468" y="3345"/>
                  </a:lnTo>
                  <a:lnTo>
                    <a:pt x="21473" y="3521"/>
                  </a:lnTo>
                  <a:lnTo>
                    <a:pt x="21478" y="3544"/>
                  </a:lnTo>
                  <a:lnTo>
                    <a:pt x="21510" y="3575"/>
                  </a:lnTo>
                  <a:lnTo>
                    <a:pt x="21536" y="3577"/>
                  </a:lnTo>
                  <a:lnTo>
                    <a:pt x="21561" y="3575"/>
                  </a:lnTo>
                  <a:lnTo>
                    <a:pt x="21595" y="3544"/>
                  </a:lnTo>
                  <a:lnTo>
                    <a:pt x="21600" y="3521"/>
                  </a:lnTo>
                  <a:lnTo>
                    <a:pt x="21595" y="3341"/>
                  </a:lnTo>
                  <a:lnTo>
                    <a:pt x="21554" y="2985"/>
                  </a:lnTo>
                  <a:lnTo>
                    <a:pt x="21475" y="2642"/>
                  </a:lnTo>
                  <a:lnTo>
                    <a:pt x="21359" y="2310"/>
                  </a:lnTo>
                  <a:lnTo>
                    <a:pt x="21209" y="1997"/>
                  </a:lnTo>
                  <a:lnTo>
                    <a:pt x="21025" y="1696"/>
                  </a:lnTo>
                  <a:lnTo>
                    <a:pt x="20810" y="1416"/>
                  </a:lnTo>
                  <a:lnTo>
                    <a:pt x="20567" y="1154"/>
                  </a:lnTo>
                  <a:lnTo>
                    <a:pt x="20297" y="916"/>
                  </a:lnTo>
                  <a:lnTo>
                    <a:pt x="20002" y="699"/>
                  </a:lnTo>
                  <a:lnTo>
                    <a:pt x="19684" y="510"/>
                  </a:lnTo>
                  <a:lnTo>
                    <a:pt x="19347" y="346"/>
                  </a:lnTo>
                  <a:lnTo>
                    <a:pt x="18990" y="213"/>
                  </a:lnTo>
                  <a:lnTo>
                    <a:pt x="18615" y="111"/>
                  </a:lnTo>
                  <a:lnTo>
                    <a:pt x="18227" y="40"/>
                  </a:lnTo>
                  <a:lnTo>
                    <a:pt x="17826" y="4"/>
                  </a:lnTo>
                  <a:lnTo>
                    <a:pt x="17621" y="0"/>
                  </a:lnTo>
                  <a:lnTo>
                    <a:pt x="17416" y="4"/>
                  </a:lnTo>
                  <a:lnTo>
                    <a:pt x="17017" y="40"/>
                  </a:lnTo>
                  <a:lnTo>
                    <a:pt x="16629" y="111"/>
                  </a:lnTo>
                  <a:lnTo>
                    <a:pt x="16254" y="213"/>
                  </a:lnTo>
                  <a:lnTo>
                    <a:pt x="15897" y="346"/>
                  </a:lnTo>
                  <a:lnTo>
                    <a:pt x="15560" y="510"/>
                  </a:lnTo>
                  <a:lnTo>
                    <a:pt x="15241" y="699"/>
                  </a:lnTo>
                  <a:lnTo>
                    <a:pt x="14947" y="916"/>
                  </a:lnTo>
                  <a:lnTo>
                    <a:pt x="14677" y="1154"/>
                  </a:lnTo>
                  <a:lnTo>
                    <a:pt x="14434" y="1416"/>
                  </a:lnTo>
                  <a:lnTo>
                    <a:pt x="14219" y="1696"/>
                  </a:lnTo>
                  <a:lnTo>
                    <a:pt x="14035" y="1997"/>
                  </a:lnTo>
                  <a:lnTo>
                    <a:pt x="13884" y="2310"/>
                  </a:lnTo>
                  <a:lnTo>
                    <a:pt x="13766" y="2642"/>
                  </a:lnTo>
                  <a:lnTo>
                    <a:pt x="13688" y="2985"/>
                  </a:lnTo>
                  <a:lnTo>
                    <a:pt x="13646" y="3341"/>
                  </a:lnTo>
                  <a:lnTo>
                    <a:pt x="13644" y="3521"/>
                  </a:lnTo>
                  <a:close/>
                </a:path>
              </a:pathLst>
            </a:custGeom>
            <a:solidFill>
              <a:srgbClr val="9E9E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3" name="Freeform 10"/>
            <p:cNvSpPr/>
            <p:nvPr/>
          </p:nvSpPr>
          <p:spPr>
            <a:xfrm>
              <a:off x="2682941" y="186332"/>
              <a:ext cx="1220296" cy="1080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203"/>
                  </a:moveTo>
                  <a:lnTo>
                    <a:pt x="5" y="12245"/>
                  </a:lnTo>
                  <a:lnTo>
                    <a:pt x="54" y="12300"/>
                  </a:lnTo>
                  <a:lnTo>
                    <a:pt x="97" y="12306"/>
                  </a:lnTo>
                  <a:lnTo>
                    <a:pt x="129" y="12300"/>
                  </a:lnTo>
                  <a:lnTo>
                    <a:pt x="178" y="12245"/>
                  </a:lnTo>
                  <a:lnTo>
                    <a:pt x="189" y="12203"/>
                  </a:lnTo>
                  <a:lnTo>
                    <a:pt x="194" y="11588"/>
                  </a:lnTo>
                  <a:lnTo>
                    <a:pt x="307" y="10377"/>
                  </a:lnTo>
                  <a:lnTo>
                    <a:pt x="517" y="9208"/>
                  </a:lnTo>
                  <a:lnTo>
                    <a:pt x="830" y="8076"/>
                  </a:lnTo>
                  <a:lnTo>
                    <a:pt x="1234" y="7005"/>
                  </a:lnTo>
                  <a:lnTo>
                    <a:pt x="1724" y="5989"/>
                  </a:lnTo>
                  <a:lnTo>
                    <a:pt x="2295" y="5027"/>
                  </a:lnTo>
                  <a:lnTo>
                    <a:pt x="2946" y="4145"/>
                  </a:lnTo>
                  <a:lnTo>
                    <a:pt x="3663" y="3329"/>
                  </a:lnTo>
                  <a:lnTo>
                    <a:pt x="4455" y="2599"/>
                  </a:lnTo>
                  <a:lnTo>
                    <a:pt x="5295" y="1948"/>
                  </a:lnTo>
                  <a:lnTo>
                    <a:pt x="6200" y="1388"/>
                  </a:lnTo>
                  <a:lnTo>
                    <a:pt x="7153" y="931"/>
                  </a:lnTo>
                  <a:lnTo>
                    <a:pt x="8155" y="584"/>
                  </a:lnTo>
                  <a:lnTo>
                    <a:pt x="9184" y="347"/>
                  </a:lnTo>
                  <a:lnTo>
                    <a:pt x="10256" y="219"/>
                  </a:lnTo>
                  <a:lnTo>
                    <a:pt x="10800" y="213"/>
                  </a:lnTo>
                  <a:lnTo>
                    <a:pt x="11349" y="219"/>
                  </a:lnTo>
                  <a:lnTo>
                    <a:pt x="12421" y="347"/>
                  </a:lnTo>
                  <a:lnTo>
                    <a:pt x="13450" y="584"/>
                  </a:lnTo>
                  <a:lnTo>
                    <a:pt x="14452" y="931"/>
                  </a:lnTo>
                  <a:lnTo>
                    <a:pt x="15400" y="1388"/>
                  </a:lnTo>
                  <a:lnTo>
                    <a:pt x="16300" y="1948"/>
                  </a:lnTo>
                  <a:lnTo>
                    <a:pt x="17151" y="2599"/>
                  </a:lnTo>
                  <a:lnTo>
                    <a:pt x="17932" y="3329"/>
                  </a:lnTo>
                  <a:lnTo>
                    <a:pt x="18659" y="4145"/>
                  </a:lnTo>
                  <a:lnTo>
                    <a:pt x="19311" y="5027"/>
                  </a:lnTo>
                  <a:lnTo>
                    <a:pt x="19882" y="5989"/>
                  </a:lnTo>
                  <a:lnTo>
                    <a:pt x="20372" y="7005"/>
                  </a:lnTo>
                  <a:lnTo>
                    <a:pt x="20776" y="8076"/>
                  </a:lnTo>
                  <a:lnTo>
                    <a:pt x="21083" y="9208"/>
                  </a:lnTo>
                  <a:lnTo>
                    <a:pt x="21298" y="10377"/>
                  </a:lnTo>
                  <a:lnTo>
                    <a:pt x="21406" y="11588"/>
                  </a:lnTo>
                  <a:lnTo>
                    <a:pt x="21417" y="12203"/>
                  </a:lnTo>
                  <a:lnTo>
                    <a:pt x="21406" y="12866"/>
                  </a:lnTo>
                  <a:lnTo>
                    <a:pt x="21277" y="14187"/>
                  </a:lnTo>
                  <a:lnTo>
                    <a:pt x="21018" y="15465"/>
                  </a:lnTo>
                  <a:lnTo>
                    <a:pt x="20652" y="16695"/>
                  </a:lnTo>
                  <a:lnTo>
                    <a:pt x="20162" y="17869"/>
                  </a:lnTo>
                  <a:lnTo>
                    <a:pt x="19559" y="18989"/>
                  </a:lnTo>
                  <a:lnTo>
                    <a:pt x="18858" y="20024"/>
                  </a:lnTo>
                  <a:lnTo>
                    <a:pt x="18045" y="20979"/>
                  </a:lnTo>
                  <a:lnTo>
                    <a:pt x="17598" y="21411"/>
                  </a:lnTo>
                  <a:lnTo>
                    <a:pt x="17571" y="21442"/>
                  </a:lnTo>
                  <a:lnTo>
                    <a:pt x="17565" y="21527"/>
                  </a:lnTo>
                  <a:lnTo>
                    <a:pt x="17587" y="21557"/>
                  </a:lnTo>
                  <a:lnTo>
                    <a:pt x="17619" y="21594"/>
                  </a:lnTo>
                  <a:lnTo>
                    <a:pt x="17657" y="21600"/>
                  </a:lnTo>
                  <a:lnTo>
                    <a:pt x="17689" y="21600"/>
                  </a:lnTo>
                  <a:lnTo>
                    <a:pt x="17716" y="21576"/>
                  </a:lnTo>
                  <a:lnTo>
                    <a:pt x="18174" y="21131"/>
                  </a:lnTo>
                  <a:lnTo>
                    <a:pt x="18993" y="20164"/>
                  </a:lnTo>
                  <a:lnTo>
                    <a:pt x="19715" y="19105"/>
                  </a:lnTo>
                  <a:lnTo>
                    <a:pt x="20329" y="17973"/>
                  </a:lnTo>
                  <a:lnTo>
                    <a:pt x="20824" y="16774"/>
                  </a:lnTo>
                  <a:lnTo>
                    <a:pt x="21201" y="15520"/>
                  </a:lnTo>
                  <a:lnTo>
                    <a:pt x="21460" y="14217"/>
                  </a:lnTo>
                  <a:lnTo>
                    <a:pt x="21595" y="12885"/>
                  </a:lnTo>
                  <a:lnTo>
                    <a:pt x="21600" y="12203"/>
                  </a:lnTo>
                  <a:lnTo>
                    <a:pt x="21595" y="11576"/>
                  </a:lnTo>
                  <a:lnTo>
                    <a:pt x="21481" y="10340"/>
                  </a:lnTo>
                  <a:lnTo>
                    <a:pt x="21266" y="9154"/>
                  </a:lnTo>
                  <a:lnTo>
                    <a:pt x="20948" y="8009"/>
                  </a:lnTo>
                  <a:lnTo>
                    <a:pt x="20539" y="6914"/>
                  </a:lnTo>
                  <a:lnTo>
                    <a:pt x="20038" y="5879"/>
                  </a:lnTo>
                  <a:lnTo>
                    <a:pt x="19456" y="4899"/>
                  </a:lnTo>
                  <a:lnTo>
                    <a:pt x="18794" y="3999"/>
                  </a:lnTo>
                  <a:lnTo>
                    <a:pt x="18061" y="3171"/>
                  </a:lnTo>
                  <a:lnTo>
                    <a:pt x="17264" y="2422"/>
                  </a:lnTo>
                  <a:lnTo>
                    <a:pt x="16397" y="1765"/>
                  </a:lnTo>
                  <a:lnTo>
                    <a:pt x="15486" y="1199"/>
                  </a:lnTo>
                  <a:lnTo>
                    <a:pt x="14511" y="736"/>
                  </a:lnTo>
                  <a:lnTo>
                    <a:pt x="13499" y="377"/>
                  </a:lnTo>
                  <a:lnTo>
                    <a:pt x="12448" y="134"/>
                  </a:lnTo>
                  <a:lnTo>
                    <a:pt x="11355" y="6"/>
                  </a:lnTo>
                  <a:lnTo>
                    <a:pt x="10800" y="0"/>
                  </a:lnTo>
                  <a:lnTo>
                    <a:pt x="10245" y="6"/>
                  </a:lnTo>
                  <a:lnTo>
                    <a:pt x="9157" y="134"/>
                  </a:lnTo>
                  <a:lnTo>
                    <a:pt x="8101" y="377"/>
                  </a:lnTo>
                  <a:lnTo>
                    <a:pt x="7094" y="736"/>
                  </a:lnTo>
                  <a:lnTo>
                    <a:pt x="6119" y="1199"/>
                  </a:lnTo>
                  <a:lnTo>
                    <a:pt x="5198" y="1765"/>
                  </a:lnTo>
                  <a:lnTo>
                    <a:pt x="4342" y="2422"/>
                  </a:lnTo>
                  <a:lnTo>
                    <a:pt x="3539" y="3171"/>
                  </a:lnTo>
                  <a:lnTo>
                    <a:pt x="2806" y="3999"/>
                  </a:lnTo>
                  <a:lnTo>
                    <a:pt x="2149" y="4899"/>
                  </a:lnTo>
                  <a:lnTo>
                    <a:pt x="1562" y="5879"/>
                  </a:lnTo>
                  <a:lnTo>
                    <a:pt x="1067" y="6914"/>
                  </a:lnTo>
                  <a:lnTo>
                    <a:pt x="657" y="8009"/>
                  </a:lnTo>
                  <a:lnTo>
                    <a:pt x="339" y="9154"/>
                  </a:lnTo>
                  <a:lnTo>
                    <a:pt x="124" y="10340"/>
                  </a:lnTo>
                  <a:lnTo>
                    <a:pt x="11" y="11576"/>
                  </a:lnTo>
                  <a:lnTo>
                    <a:pt x="0" y="12203"/>
                  </a:lnTo>
                  <a:close/>
                </a:path>
              </a:pathLst>
            </a:custGeom>
            <a:solidFill>
              <a:srgbClr val="D3D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4" name="Freeform 11"/>
            <p:cNvSpPr/>
            <p:nvPr/>
          </p:nvSpPr>
          <p:spPr>
            <a:xfrm>
              <a:off x="2568462" y="2178747"/>
              <a:ext cx="1390796" cy="14346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8" y="4990"/>
                  </a:moveTo>
                  <a:lnTo>
                    <a:pt x="1031" y="5054"/>
                  </a:lnTo>
                  <a:lnTo>
                    <a:pt x="1059" y="5192"/>
                  </a:lnTo>
                  <a:lnTo>
                    <a:pt x="1120" y="5237"/>
                  </a:lnTo>
                  <a:lnTo>
                    <a:pt x="1163" y="5260"/>
                  </a:lnTo>
                  <a:lnTo>
                    <a:pt x="1262" y="5260"/>
                  </a:lnTo>
                  <a:lnTo>
                    <a:pt x="1343" y="5219"/>
                  </a:lnTo>
                  <a:lnTo>
                    <a:pt x="1371" y="5178"/>
                  </a:lnTo>
                  <a:lnTo>
                    <a:pt x="1565" y="4898"/>
                  </a:lnTo>
                  <a:lnTo>
                    <a:pt x="1967" y="4367"/>
                  </a:lnTo>
                  <a:lnTo>
                    <a:pt x="2402" y="3854"/>
                  </a:lnTo>
                  <a:lnTo>
                    <a:pt x="2870" y="3377"/>
                  </a:lnTo>
                  <a:lnTo>
                    <a:pt x="3366" y="2933"/>
                  </a:lnTo>
                  <a:lnTo>
                    <a:pt x="3881" y="2525"/>
                  </a:lnTo>
                  <a:lnTo>
                    <a:pt x="4425" y="2144"/>
                  </a:lnTo>
                  <a:lnTo>
                    <a:pt x="4988" y="1792"/>
                  </a:lnTo>
                  <a:lnTo>
                    <a:pt x="5569" y="1485"/>
                  </a:lnTo>
                  <a:lnTo>
                    <a:pt x="6179" y="1210"/>
                  </a:lnTo>
                  <a:lnTo>
                    <a:pt x="6798" y="976"/>
                  </a:lnTo>
                  <a:lnTo>
                    <a:pt x="7432" y="770"/>
                  </a:lnTo>
                  <a:lnTo>
                    <a:pt x="8084" y="609"/>
                  </a:lnTo>
                  <a:lnTo>
                    <a:pt x="8751" y="486"/>
                  </a:lnTo>
                  <a:lnTo>
                    <a:pt x="9427" y="403"/>
                  </a:lnTo>
                  <a:lnTo>
                    <a:pt x="10112" y="362"/>
                  </a:lnTo>
                  <a:lnTo>
                    <a:pt x="10453" y="362"/>
                  </a:lnTo>
                  <a:lnTo>
                    <a:pt x="11010" y="367"/>
                  </a:lnTo>
                  <a:lnTo>
                    <a:pt x="12098" y="477"/>
                  </a:lnTo>
                  <a:lnTo>
                    <a:pt x="13142" y="683"/>
                  </a:lnTo>
                  <a:lnTo>
                    <a:pt x="14154" y="990"/>
                  </a:lnTo>
                  <a:lnTo>
                    <a:pt x="15123" y="1388"/>
                  </a:lnTo>
                  <a:lnTo>
                    <a:pt x="16040" y="1869"/>
                  </a:lnTo>
                  <a:lnTo>
                    <a:pt x="16901" y="2433"/>
                  </a:lnTo>
                  <a:lnTo>
                    <a:pt x="17695" y="3070"/>
                  </a:lnTo>
                  <a:lnTo>
                    <a:pt x="18433" y="3785"/>
                  </a:lnTo>
                  <a:lnTo>
                    <a:pt x="19090" y="4555"/>
                  </a:lnTo>
                  <a:lnTo>
                    <a:pt x="19671" y="5389"/>
                  </a:lnTo>
                  <a:lnTo>
                    <a:pt x="20168" y="6277"/>
                  </a:lnTo>
                  <a:lnTo>
                    <a:pt x="20579" y="7217"/>
                  </a:lnTo>
                  <a:lnTo>
                    <a:pt x="20896" y="8197"/>
                  </a:lnTo>
                  <a:lnTo>
                    <a:pt x="21108" y="9210"/>
                  </a:lnTo>
                  <a:lnTo>
                    <a:pt x="21222" y="10264"/>
                  </a:lnTo>
                  <a:lnTo>
                    <a:pt x="21231" y="10805"/>
                  </a:lnTo>
                  <a:lnTo>
                    <a:pt x="21222" y="11336"/>
                  </a:lnTo>
                  <a:lnTo>
                    <a:pt x="21108" y="12390"/>
                  </a:lnTo>
                  <a:lnTo>
                    <a:pt x="20896" y="13412"/>
                  </a:lnTo>
                  <a:lnTo>
                    <a:pt x="20579" y="14392"/>
                  </a:lnTo>
                  <a:lnTo>
                    <a:pt x="20168" y="15327"/>
                  </a:lnTo>
                  <a:lnTo>
                    <a:pt x="19671" y="16211"/>
                  </a:lnTo>
                  <a:lnTo>
                    <a:pt x="19090" y="17050"/>
                  </a:lnTo>
                  <a:lnTo>
                    <a:pt x="18433" y="17824"/>
                  </a:lnTo>
                  <a:lnTo>
                    <a:pt x="17695" y="18530"/>
                  </a:lnTo>
                  <a:lnTo>
                    <a:pt x="16901" y="19171"/>
                  </a:lnTo>
                  <a:lnTo>
                    <a:pt x="16040" y="19735"/>
                  </a:lnTo>
                  <a:lnTo>
                    <a:pt x="15123" y="20216"/>
                  </a:lnTo>
                  <a:lnTo>
                    <a:pt x="14154" y="20615"/>
                  </a:lnTo>
                  <a:lnTo>
                    <a:pt x="13142" y="20917"/>
                  </a:lnTo>
                  <a:lnTo>
                    <a:pt x="12098" y="21123"/>
                  </a:lnTo>
                  <a:lnTo>
                    <a:pt x="11010" y="21233"/>
                  </a:lnTo>
                  <a:lnTo>
                    <a:pt x="10453" y="21243"/>
                  </a:lnTo>
                  <a:lnTo>
                    <a:pt x="10037" y="21238"/>
                  </a:lnTo>
                  <a:lnTo>
                    <a:pt x="9209" y="21178"/>
                  </a:lnTo>
                  <a:lnTo>
                    <a:pt x="8396" y="21055"/>
                  </a:lnTo>
                  <a:lnTo>
                    <a:pt x="7597" y="20871"/>
                  </a:lnTo>
                  <a:lnTo>
                    <a:pt x="6827" y="20633"/>
                  </a:lnTo>
                  <a:lnTo>
                    <a:pt x="6075" y="20335"/>
                  </a:lnTo>
                  <a:lnTo>
                    <a:pt x="5352" y="19992"/>
                  </a:lnTo>
                  <a:lnTo>
                    <a:pt x="4652" y="19593"/>
                  </a:lnTo>
                  <a:lnTo>
                    <a:pt x="3990" y="19149"/>
                  </a:lnTo>
                  <a:lnTo>
                    <a:pt x="3366" y="18654"/>
                  </a:lnTo>
                  <a:lnTo>
                    <a:pt x="2775" y="18118"/>
                  </a:lnTo>
                  <a:lnTo>
                    <a:pt x="2227" y="17536"/>
                  </a:lnTo>
                  <a:lnTo>
                    <a:pt x="1721" y="16922"/>
                  </a:lnTo>
                  <a:lnTo>
                    <a:pt x="1267" y="16262"/>
                  </a:lnTo>
                  <a:lnTo>
                    <a:pt x="865" y="15565"/>
                  </a:lnTo>
                  <a:lnTo>
                    <a:pt x="515" y="14837"/>
                  </a:lnTo>
                  <a:lnTo>
                    <a:pt x="364" y="14461"/>
                  </a:lnTo>
                  <a:lnTo>
                    <a:pt x="336" y="14415"/>
                  </a:lnTo>
                  <a:lnTo>
                    <a:pt x="246" y="14347"/>
                  </a:lnTo>
                  <a:lnTo>
                    <a:pt x="189" y="14342"/>
                  </a:lnTo>
                  <a:lnTo>
                    <a:pt x="156" y="14347"/>
                  </a:lnTo>
                  <a:lnTo>
                    <a:pt x="123" y="14356"/>
                  </a:lnTo>
                  <a:lnTo>
                    <a:pt x="61" y="14392"/>
                  </a:lnTo>
                  <a:lnTo>
                    <a:pt x="19" y="14447"/>
                  </a:lnTo>
                  <a:lnTo>
                    <a:pt x="0" y="14516"/>
                  </a:lnTo>
                  <a:lnTo>
                    <a:pt x="19" y="14585"/>
                  </a:lnTo>
                  <a:lnTo>
                    <a:pt x="170" y="14979"/>
                  </a:lnTo>
                  <a:lnTo>
                    <a:pt x="534" y="15730"/>
                  </a:lnTo>
                  <a:lnTo>
                    <a:pt x="955" y="16445"/>
                  </a:lnTo>
                  <a:lnTo>
                    <a:pt x="1423" y="17128"/>
                  </a:lnTo>
                  <a:lnTo>
                    <a:pt x="1943" y="17769"/>
                  </a:lnTo>
                  <a:lnTo>
                    <a:pt x="2515" y="18370"/>
                  </a:lnTo>
                  <a:lnTo>
                    <a:pt x="3120" y="18919"/>
                  </a:lnTo>
                  <a:lnTo>
                    <a:pt x="3768" y="19433"/>
                  </a:lnTo>
                  <a:lnTo>
                    <a:pt x="4453" y="19895"/>
                  </a:lnTo>
                  <a:lnTo>
                    <a:pt x="5172" y="20303"/>
                  </a:lnTo>
                  <a:lnTo>
                    <a:pt x="5924" y="20661"/>
                  </a:lnTo>
                  <a:lnTo>
                    <a:pt x="6704" y="20963"/>
                  </a:lnTo>
                  <a:lnTo>
                    <a:pt x="7507" y="21215"/>
                  </a:lnTo>
                  <a:lnTo>
                    <a:pt x="8330" y="21403"/>
                  </a:lnTo>
                  <a:lnTo>
                    <a:pt x="9167" y="21527"/>
                  </a:lnTo>
                  <a:lnTo>
                    <a:pt x="10027" y="21595"/>
                  </a:lnTo>
                  <a:lnTo>
                    <a:pt x="10453" y="21600"/>
                  </a:lnTo>
                  <a:lnTo>
                    <a:pt x="11029" y="21586"/>
                  </a:lnTo>
                  <a:lnTo>
                    <a:pt x="12150" y="21481"/>
                  </a:lnTo>
                  <a:lnTo>
                    <a:pt x="13237" y="21261"/>
                  </a:lnTo>
                  <a:lnTo>
                    <a:pt x="14282" y="20945"/>
                  </a:lnTo>
                  <a:lnTo>
                    <a:pt x="15284" y="20537"/>
                  </a:lnTo>
                  <a:lnTo>
                    <a:pt x="16234" y="20038"/>
                  </a:lnTo>
                  <a:lnTo>
                    <a:pt x="17118" y="19456"/>
                  </a:lnTo>
                  <a:lnTo>
                    <a:pt x="17946" y="18796"/>
                  </a:lnTo>
                  <a:lnTo>
                    <a:pt x="18702" y="18063"/>
                  </a:lnTo>
                  <a:lnTo>
                    <a:pt x="19383" y="17261"/>
                  </a:lnTo>
                  <a:lnTo>
                    <a:pt x="19988" y="16399"/>
                  </a:lnTo>
                  <a:lnTo>
                    <a:pt x="20503" y="15483"/>
                  </a:lnTo>
                  <a:lnTo>
                    <a:pt x="20924" y="14516"/>
                  </a:lnTo>
                  <a:lnTo>
                    <a:pt x="21250" y="13499"/>
                  </a:lnTo>
                  <a:lnTo>
                    <a:pt x="21472" y="12450"/>
                  </a:lnTo>
                  <a:lnTo>
                    <a:pt x="21586" y="11354"/>
                  </a:lnTo>
                  <a:lnTo>
                    <a:pt x="21600" y="10805"/>
                  </a:lnTo>
                  <a:lnTo>
                    <a:pt x="21586" y="10246"/>
                  </a:lnTo>
                  <a:lnTo>
                    <a:pt x="21472" y="9160"/>
                  </a:lnTo>
                  <a:lnTo>
                    <a:pt x="21250" y="8106"/>
                  </a:lnTo>
                  <a:lnTo>
                    <a:pt x="20924" y="7093"/>
                  </a:lnTo>
                  <a:lnTo>
                    <a:pt x="20503" y="6122"/>
                  </a:lnTo>
                  <a:lnTo>
                    <a:pt x="19988" y="5201"/>
                  </a:lnTo>
                  <a:lnTo>
                    <a:pt x="19383" y="4339"/>
                  </a:lnTo>
                  <a:lnTo>
                    <a:pt x="18702" y="3537"/>
                  </a:lnTo>
                  <a:lnTo>
                    <a:pt x="17946" y="2809"/>
                  </a:lnTo>
                  <a:lnTo>
                    <a:pt x="17118" y="2149"/>
                  </a:lnTo>
                  <a:lnTo>
                    <a:pt x="16234" y="1562"/>
                  </a:lnTo>
                  <a:lnTo>
                    <a:pt x="15284" y="1063"/>
                  </a:lnTo>
                  <a:lnTo>
                    <a:pt x="14282" y="655"/>
                  </a:lnTo>
                  <a:lnTo>
                    <a:pt x="13237" y="339"/>
                  </a:lnTo>
                  <a:lnTo>
                    <a:pt x="12150" y="124"/>
                  </a:lnTo>
                  <a:lnTo>
                    <a:pt x="11029" y="14"/>
                  </a:lnTo>
                  <a:lnTo>
                    <a:pt x="10453" y="0"/>
                  </a:lnTo>
                  <a:lnTo>
                    <a:pt x="10098" y="5"/>
                  </a:lnTo>
                  <a:lnTo>
                    <a:pt x="9389" y="46"/>
                  </a:lnTo>
                  <a:lnTo>
                    <a:pt x="8689" y="137"/>
                  </a:lnTo>
                  <a:lnTo>
                    <a:pt x="8004" y="261"/>
                  </a:lnTo>
                  <a:lnTo>
                    <a:pt x="7328" y="426"/>
                  </a:lnTo>
                  <a:lnTo>
                    <a:pt x="6675" y="637"/>
                  </a:lnTo>
                  <a:lnTo>
                    <a:pt x="6028" y="884"/>
                  </a:lnTo>
                  <a:lnTo>
                    <a:pt x="5404" y="1168"/>
                  </a:lnTo>
                  <a:lnTo>
                    <a:pt x="4798" y="1489"/>
                  </a:lnTo>
                  <a:lnTo>
                    <a:pt x="4217" y="1847"/>
                  </a:lnTo>
                  <a:lnTo>
                    <a:pt x="3659" y="2241"/>
                  </a:lnTo>
                  <a:lnTo>
                    <a:pt x="3120" y="2667"/>
                  </a:lnTo>
                  <a:lnTo>
                    <a:pt x="2610" y="3125"/>
                  </a:lnTo>
                  <a:lnTo>
                    <a:pt x="2132" y="3615"/>
                  </a:lnTo>
                  <a:lnTo>
                    <a:pt x="1678" y="4147"/>
                  </a:lnTo>
                  <a:lnTo>
                    <a:pt x="1258" y="4697"/>
                  </a:lnTo>
                  <a:lnTo>
                    <a:pt x="1068" y="4990"/>
                  </a:lnTo>
                  <a:close/>
                </a:path>
              </a:pathLst>
            </a:custGeom>
            <a:solidFill>
              <a:srgbClr val="9E9E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5" name="Freeform 12"/>
            <p:cNvSpPr/>
            <p:nvPr/>
          </p:nvSpPr>
          <p:spPr>
            <a:xfrm>
              <a:off x="135182" y="113260"/>
              <a:ext cx="1366438" cy="3269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4512"/>
                  </a:moveTo>
                  <a:lnTo>
                    <a:pt x="5" y="4526"/>
                  </a:lnTo>
                  <a:lnTo>
                    <a:pt x="48" y="4544"/>
                  </a:lnTo>
                  <a:lnTo>
                    <a:pt x="87" y="4546"/>
                  </a:lnTo>
                  <a:lnTo>
                    <a:pt x="120" y="4544"/>
                  </a:lnTo>
                  <a:lnTo>
                    <a:pt x="164" y="4526"/>
                  </a:lnTo>
                  <a:lnTo>
                    <a:pt x="168" y="4512"/>
                  </a:lnTo>
                  <a:lnTo>
                    <a:pt x="173" y="4283"/>
                  </a:lnTo>
                  <a:lnTo>
                    <a:pt x="284" y="3834"/>
                  </a:lnTo>
                  <a:lnTo>
                    <a:pt x="501" y="3402"/>
                  </a:lnTo>
                  <a:lnTo>
                    <a:pt x="809" y="2985"/>
                  </a:lnTo>
                  <a:lnTo>
                    <a:pt x="1218" y="2585"/>
                  </a:lnTo>
                  <a:lnTo>
                    <a:pt x="1709" y="2207"/>
                  </a:lnTo>
                  <a:lnTo>
                    <a:pt x="2281" y="1853"/>
                  </a:lnTo>
                  <a:lnTo>
                    <a:pt x="2931" y="1525"/>
                  </a:lnTo>
                  <a:lnTo>
                    <a:pt x="3653" y="1223"/>
                  </a:lnTo>
                  <a:lnTo>
                    <a:pt x="4442" y="951"/>
                  </a:lnTo>
                  <a:lnTo>
                    <a:pt x="5289" y="710"/>
                  </a:lnTo>
                  <a:lnTo>
                    <a:pt x="6194" y="505"/>
                  </a:lnTo>
                  <a:lnTo>
                    <a:pt x="7147" y="336"/>
                  </a:lnTo>
                  <a:lnTo>
                    <a:pt x="8148" y="205"/>
                  </a:lnTo>
                  <a:lnTo>
                    <a:pt x="9183" y="117"/>
                  </a:lnTo>
                  <a:lnTo>
                    <a:pt x="10256" y="72"/>
                  </a:lnTo>
                  <a:lnTo>
                    <a:pt x="10795" y="66"/>
                  </a:lnTo>
                  <a:lnTo>
                    <a:pt x="11349" y="72"/>
                  </a:lnTo>
                  <a:lnTo>
                    <a:pt x="12417" y="117"/>
                  </a:lnTo>
                  <a:lnTo>
                    <a:pt x="13457" y="205"/>
                  </a:lnTo>
                  <a:lnTo>
                    <a:pt x="14453" y="336"/>
                  </a:lnTo>
                  <a:lnTo>
                    <a:pt x="15406" y="505"/>
                  </a:lnTo>
                  <a:lnTo>
                    <a:pt x="16311" y="710"/>
                  </a:lnTo>
                  <a:lnTo>
                    <a:pt x="17163" y="951"/>
                  </a:lnTo>
                  <a:lnTo>
                    <a:pt x="17947" y="1223"/>
                  </a:lnTo>
                  <a:lnTo>
                    <a:pt x="18669" y="1525"/>
                  </a:lnTo>
                  <a:lnTo>
                    <a:pt x="19319" y="1853"/>
                  </a:lnTo>
                  <a:lnTo>
                    <a:pt x="19891" y="2207"/>
                  </a:lnTo>
                  <a:lnTo>
                    <a:pt x="20387" y="2585"/>
                  </a:lnTo>
                  <a:lnTo>
                    <a:pt x="20791" y="2985"/>
                  </a:lnTo>
                  <a:lnTo>
                    <a:pt x="21104" y="3402"/>
                  </a:lnTo>
                  <a:lnTo>
                    <a:pt x="21316" y="3834"/>
                  </a:lnTo>
                  <a:lnTo>
                    <a:pt x="21422" y="4283"/>
                  </a:lnTo>
                  <a:lnTo>
                    <a:pt x="21432" y="4512"/>
                  </a:lnTo>
                  <a:lnTo>
                    <a:pt x="21422" y="4741"/>
                  </a:lnTo>
                  <a:lnTo>
                    <a:pt x="21316" y="5188"/>
                  </a:lnTo>
                  <a:lnTo>
                    <a:pt x="21104" y="5622"/>
                  </a:lnTo>
                  <a:lnTo>
                    <a:pt x="20791" y="6041"/>
                  </a:lnTo>
                  <a:lnTo>
                    <a:pt x="20387" y="6437"/>
                  </a:lnTo>
                  <a:lnTo>
                    <a:pt x="19891" y="6815"/>
                  </a:lnTo>
                  <a:lnTo>
                    <a:pt x="19319" y="7169"/>
                  </a:lnTo>
                  <a:lnTo>
                    <a:pt x="18669" y="7501"/>
                  </a:lnTo>
                  <a:lnTo>
                    <a:pt x="17947" y="7801"/>
                  </a:lnTo>
                  <a:lnTo>
                    <a:pt x="17163" y="8074"/>
                  </a:lnTo>
                  <a:lnTo>
                    <a:pt x="16311" y="8314"/>
                  </a:lnTo>
                  <a:lnTo>
                    <a:pt x="15406" y="8519"/>
                  </a:lnTo>
                  <a:lnTo>
                    <a:pt x="14453" y="8686"/>
                  </a:lnTo>
                  <a:lnTo>
                    <a:pt x="13457" y="8817"/>
                  </a:lnTo>
                  <a:lnTo>
                    <a:pt x="12417" y="8905"/>
                  </a:lnTo>
                  <a:lnTo>
                    <a:pt x="11349" y="8953"/>
                  </a:lnTo>
                  <a:lnTo>
                    <a:pt x="10795" y="8955"/>
                  </a:lnTo>
                  <a:lnTo>
                    <a:pt x="10766" y="8957"/>
                  </a:lnTo>
                  <a:lnTo>
                    <a:pt x="10723" y="8976"/>
                  </a:lnTo>
                  <a:lnTo>
                    <a:pt x="10718" y="8992"/>
                  </a:lnTo>
                  <a:lnTo>
                    <a:pt x="10718" y="14107"/>
                  </a:lnTo>
                  <a:lnTo>
                    <a:pt x="10261" y="14113"/>
                  </a:lnTo>
                  <a:lnTo>
                    <a:pt x="9361" y="14153"/>
                  </a:lnTo>
                  <a:lnTo>
                    <a:pt x="8495" y="14230"/>
                  </a:lnTo>
                  <a:lnTo>
                    <a:pt x="7662" y="14342"/>
                  </a:lnTo>
                  <a:lnTo>
                    <a:pt x="6868" y="14485"/>
                  </a:lnTo>
                  <a:lnTo>
                    <a:pt x="6112" y="14660"/>
                  </a:lnTo>
                  <a:lnTo>
                    <a:pt x="5400" y="14863"/>
                  </a:lnTo>
                  <a:lnTo>
                    <a:pt x="4741" y="15093"/>
                  </a:lnTo>
                  <a:lnTo>
                    <a:pt x="4144" y="15346"/>
                  </a:lnTo>
                  <a:lnTo>
                    <a:pt x="3600" y="15622"/>
                  </a:lnTo>
                  <a:lnTo>
                    <a:pt x="3119" y="15921"/>
                  </a:lnTo>
                  <a:lnTo>
                    <a:pt x="2705" y="16237"/>
                  </a:lnTo>
                  <a:lnTo>
                    <a:pt x="2368" y="16573"/>
                  </a:lnTo>
                  <a:lnTo>
                    <a:pt x="2113" y="16923"/>
                  </a:lnTo>
                  <a:lnTo>
                    <a:pt x="1935" y="17285"/>
                  </a:lnTo>
                  <a:lnTo>
                    <a:pt x="1848" y="17661"/>
                  </a:lnTo>
                  <a:lnTo>
                    <a:pt x="1834" y="17854"/>
                  </a:lnTo>
                  <a:lnTo>
                    <a:pt x="1848" y="18046"/>
                  </a:lnTo>
                  <a:lnTo>
                    <a:pt x="1935" y="18424"/>
                  </a:lnTo>
                  <a:lnTo>
                    <a:pt x="2113" y="18790"/>
                  </a:lnTo>
                  <a:lnTo>
                    <a:pt x="2378" y="19142"/>
                  </a:lnTo>
                  <a:lnTo>
                    <a:pt x="2719" y="19478"/>
                  </a:lnTo>
                  <a:lnTo>
                    <a:pt x="3133" y="19796"/>
                  </a:lnTo>
                  <a:lnTo>
                    <a:pt x="3619" y="20093"/>
                  </a:lnTo>
                  <a:lnTo>
                    <a:pt x="4168" y="20373"/>
                  </a:lnTo>
                  <a:lnTo>
                    <a:pt x="4770" y="20628"/>
                  </a:lnTo>
                  <a:lnTo>
                    <a:pt x="5439" y="20854"/>
                  </a:lnTo>
                  <a:lnTo>
                    <a:pt x="6156" y="21057"/>
                  </a:lnTo>
                  <a:lnTo>
                    <a:pt x="6916" y="21230"/>
                  </a:lnTo>
                  <a:lnTo>
                    <a:pt x="7720" y="21373"/>
                  </a:lnTo>
                  <a:lnTo>
                    <a:pt x="8562" y="21483"/>
                  </a:lnTo>
                  <a:lnTo>
                    <a:pt x="9438" y="21558"/>
                  </a:lnTo>
                  <a:lnTo>
                    <a:pt x="10338" y="21598"/>
                  </a:lnTo>
                  <a:lnTo>
                    <a:pt x="10795" y="21600"/>
                  </a:lnTo>
                  <a:lnTo>
                    <a:pt x="11257" y="21598"/>
                  </a:lnTo>
                  <a:lnTo>
                    <a:pt x="12162" y="21558"/>
                  </a:lnTo>
                  <a:lnTo>
                    <a:pt x="13038" y="21483"/>
                  </a:lnTo>
                  <a:lnTo>
                    <a:pt x="13880" y="21373"/>
                  </a:lnTo>
                  <a:lnTo>
                    <a:pt x="14684" y="21230"/>
                  </a:lnTo>
                  <a:lnTo>
                    <a:pt x="15444" y="21057"/>
                  </a:lnTo>
                  <a:lnTo>
                    <a:pt x="16161" y="20854"/>
                  </a:lnTo>
                  <a:lnTo>
                    <a:pt x="16830" y="20628"/>
                  </a:lnTo>
                  <a:lnTo>
                    <a:pt x="17437" y="20373"/>
                  </a:lnTo>
                  <a:lnTo>
                    <a:pt x="17986" y="20093"/>
                  </a:lnTo>
                  <a:lnTo>
                    <a:pt x="18472" y="19796"/>
                  </a:lnTo>
                  <a:lnTo>
                    <a:pt x="18881" y="19478"/>
                  </a:lnTo>
                  <a:lnTo>
                    <a:pt x="19227" y="19142"/>
                  </a:lnTo>
                  <a:lnTo>
                    <a:pt x="19487" y="18790"/>
                  </a:lnTo>
                  <a:lnTo>
                    <a:pt x="19670" y="18424"/>
                  </a:lnTo>
                  <a:lnTo>
                    <a:pt x="19757" y="18046"/>
                  </a:lnTo>
                  <a:lnTo>
                    <a:pt x="19766" y="17854"/>
                  </a:lnTo>
                  <a:lnTo>
                    <a:pt x="19761" y="17838"/>
                  </a:lnTo>
                  <a:lnTo>
                    <a:pt x="19718" y="17820"/>
                  </a:lnTo>
                  <a:lnTo>
                    <a:pt x="19680" y="17816"/>
                  </a:lnTo>
                  <a:lnTo>
                    <a:pt x="19651" y="17820"/>
                  </a:lnTo>
                  <a:lnTo>
                    <a:pt x="19607" y="17838"/>
                  </a:lnTo>
                  <a:lnTo>
                    <a:pt x="19598" y="17854"/>
                  </a:lnTo>
                  <a:lnTo>
                    <a:pt x="19593" y="18042"/>
                  </a:lnTo>
                  <a:lnTo>
                    <a:pt x="19502" y="18414"/>
                  </a:lnTo>
                  <a:lnTo>
                    <a:pt x="19324" y="18772"/>
                  </a:lnTo>
                  <a:lnTo>
                    <a:pt x="19068" y="19118"/>
                  </a:lnTo>
                  <a:lnTo>
                    <a:pt x="18732" y="19446"/>
                  </a:lnTo>
                  <a:lnTo>
                    <a:pt x="18327" y="19759"/>
                  </a:lnTo>
                  <a:lnTo>
                    <a:pt x="17851" y="20051"/>
                  </a:lnTo>
                  <a:lnTo>
                    <a:pt x="17312" y="20325"/>
                  </a:lnTo>
                  <a:lnTo>
                    <a:pt x="16720" y="20576"/>
                  </a:lnTo>
                  <a:lnTo>
                    <a:pt x="16060" y="20799"/>
                  </a:lnTo>
                  <a:lnTo>
                    <a:pt x="15363" y="20999"/>
                  </a:lnTo>
                  <a:lnTo>
                    <a:pt x="14617" y="21168"/>
                  </a:lnTo>
                  <a:lnTo>
                    <a:pt x="13822" y="21308"/>
                  </a:lnTo>
                  <a:lnTo>
                    <a:pt x="12999" y="21415"/>
                  </a:lnTo>
                  <a:lnTo>
                    <a:pt x="12138" y="21491"/>
                  </a:lnTo>
                  <a:lnTo>
                    <a:pt x="11252" y="21528"/>
                  </a:lnTo>
                  <a:lnTo>
                    <a:pt x="10795" y="21530"/>
                  </a:lnTo>
                  <a:lnTo>
                    <a:pt x="10348" y="21528"/>
                  </a:lnTo>
                  <a:lnTo>
                    <a:pt x="9462" y="21491"/>
                  </a:lnTo>
                  <a:lnTo>
                    <a:pt x="8601" y="21415"/>
                  </a:lnTo>
                  <a:lnTo>
                    <a:pt x="7778" y="21308"/>
                  </a:lnTo>
                  <a:lnTo>
                    <a:pt x="6988" y="21168"/>
                  </a:lnTo>
                  <a:lnTo>
                    <a:pt x="6237" y="20999"/>
                  </a:lnTo>
                  <a:lnTo>
                    <a:pt x="5540" y="20799"/>
                  </a:lnTo>
                  <a:lnTo>
                    <a:pt x="4885" y="20576"/>
                  </a:lnTo>
                  <a:lnTo>
                    <a:pt x="4293" y="20325"/>
                  </a:lnTo>
                  <a:lnTo>
                    <a:pt x="3749" y="20051"/>
                  </a:lnTo>
                  <a:lnTo>
                    <a:pt x="3273" y="19759"/>
                  </a:lnTo>
                  <a:lnTo>
                    <a:pt x="2868" y="19446"/>
                  </a:lnTo>
                  <a:lnTo>
                    <a:pt x="2532" y="19118"/>
                  </a:lnTo>
                  <a:lnTo>
                    <a:pt x="2276" y="18772"/>
                  </a:lnTo>
                  <a:lnTo>
                    <a:pt x="2103" y="18414"/>
                  </a:lnTo>
                  <a:lnTo>
                    <a:pt x="2007" y="18042"/>
                  </a:lnTo>
                  <a:lnTo>
                    <a:pt x="2002" y="17854"/>
                  </a:lnTo>
                  <a:lnTo>
                    <a:pt x="2007" y="17663"/>
                  </a:lnTo>
                  <a:lnTo>
                    <a:pt x="2103" y="17293"/>
                  </a:lnTo>
                  <a:lnTo>
                    <a:pt x="2276" y="16935"/>
                  </a:lnTo>
                  <a:lnTo>
                    <a:pt x="2532" y="16589"/>
                  </a:lnTo>
                  <a:lnTo>
                    <a:pt x="2868" y="16261"/>
                  </a:lnTo>
                  <a:lnTo>
                    <a:pt x="3273" y="15948"/>
                  </a:lnTo>
                  <a:lnTo>
                    <a:pt x="3749" y="15654"/>
                  </a:lnTo>
                  <a:lnTo>
                    <a:pt x="4293" y="15382"/>
                  </a:lnTo>
                  <a:lnTo>
                    <a:pt x="4885" y="15131"/>
                  </a:lnTo>
                  <a:lnTo>
                    <a:pt x="5540" y="14908"/>
                  </a:lnTo>
                  <a:lnTo>
                    <a:pt x="6237" y="14706"/>
                  </a:lnTo>
                  <a:lnTo>
                    <a:pt x="6988" y="14537"/>
                  </a:lnTo>
                  <a:lnTo>
                    <a:pt x="7778" y="14399"/>
                  </a:lnTo>
                  <a:lnTo>
                    <a:pt x="8601" y="14290"/>
                  </a:lnTo>
                  <a:lnTo>
                    <a:pt x="9462" y="14216"/>
                  </a:lnTo>
                  <a:lnTo>
                    <a:pt x="10348" y="14179"/>
                  </a:lnTo>
                  <a:lnTo>
                    <a:pt x="10795" y="14175"/>
                  </a:lnTo>
                  <a:lnTo>
                    <a:pt x="10834" y="14175"/>
                  </a:lnTo>
                  <a:lnTo>
                    <a:pt x="10877" y="14153"/>
                  </a:lnTo>
                  <a:lnTo>
                    <a:pt x="10887" y="14141"/>
                  </a:lnTo>
                  <a:lnTo>
                    <a:pt x="10887" y="9026"/>
                  </a:lnTo>
                  <a:lnTo>
                    <a:pt x="11435" y="9020"/>
                  </a:lnTo>
                  <a:lnTo>
                    <a:pt x="12518" y="8972"/>
                  </a:lnTo>
                  <a:lnTo>
                    <a:pt x="13563" y="8877"/>
                  </a:lnTo>
                  <a:lnTo>
                    <a:pt x="14573" y="8744"/>
                  </a:lnTo>
                  <a:lnTo>
                    <a:pt x="15531" y="8571"/>
                  </a:lnTo>
                  <a:lnTo>
                    <a:pt x="16441" y="8360"/>
                  </a:lnTo>
                  <a:lnTo>
                    <a:pt x="17297" y="8119"/>
                  </a:lnTo>
                  <a:lnTo>
                    <a:pt x="18091" y="7841"/>
                  </a:lnTo>
                  <a:lnTo>
                    <a:pt x="18818" y="7533"/>
                  </a:lnTo>
                  <a:lnTo>
                    <a:pt x="19473" y="7201"/>
                  </a:lnTo>
                  <a:lnTo>
                    <a:pt x="20055" y="6843"/>
                  </a:lnTo>
                  <a:lnTo>
                    <a:pt x="20546" y="6459"/>
                  </a:lnTo>
                  <a:lnTo>
                    <a:pt x="20955" y="6057"/>
                  </a:lnTo>
                  <a:lnTo>
                    <a:pt x="21263" y="5634"/>
                  </a:lnTo>
                  <a:lnTo>
                    <a:pt x="21484" y="5196"/>
                  </a:lnTo>
                  <a:lnTo>
                    <a:pt x="21590" y="4745"/>
                  </a:lnTo>
                  <a:lnTo>
                    <a:pt x="21600" y="4512"/>
                  </a:lnTo>
                  <a:lnTo>
                    <a:pt x="21590" y="4281"/>
                  </a:lnTo>
                  <a:lnTo>
                    <a:pt x="21475" y="3824"/>
                  </a:lnTo>
                  <a:lnTo>
                    <a:pt x="21263" y="3383"/>
                  </a:lnTo>
                  <a:lnTo>
                    <a:pt x="20945" y="2961"/>
                  </a:lnTo>
                  <a:lnTo>
                    <a:pt x="20536" y="2557"/>
                  </a:lnTo>
                  <a:lnTo>
                    <a:pt x="20036" y="2170"/>
                  </a:lnTo>
                  <a:lnTo>
                    <a:pt x="19458" y="1810"/>
                  </a:lnTo>
                  <a:lnTo>
                    <a:pt x="18794" y="1478"/>
                  </a:lnTo>
                  <a:lnTo>
                    <a:pt x="18058" y="1171"/>
                  </a:lnTo>
                  <a:lnTo>
                    <a:pt x="17259" y="893"/>
                  </a:lnTo>
                  <a:lnTo>
                    <a:pt x="16397" y="652"/>
                  </a:lnTo>
                  <a:lnTo>
                    <a:pt x="15483" y="443"/>
                  </a:lnTo>
                  <a:lnTo>
                    <a:pt x="14511" y="270"/>
                  </a:lnTo>
                  <a:lnTo>
                    <a:pt x="13500" y="141"/>
                  </a:lnTo>
                  <a:lnTo>
                    <a:pt x="12446" y="48"/>
                  </a:lnTo>
                  <a:lnTo>
                    <a:pt x="11358" y="2"/>
                  </a:lnTo>
                  <a:lnTo>
                    <a:pt x="10795" y="0"/>
                  </a:lnTo>
                  <a:lnTo>
                    <a:pt x="10242" y="2"/>
                  </a:lnTo>
                  <a:lnTo>
                    <a:pt x="9159" y="48"/>
                  </a:lnTo>
                  <a:lnTo>
                    <a:pt x="8105" y="141"/>
                  </a:lnTo>
                  <a:lnTo>
                    <a:pt x="7094" y="270"/>
                  </a:lnTo>
                  <a:lnTo>
                    <a:pt x="6117" y="443"/>
                  </a:lnTo>
                  <a:lnTo>
                    <a:pt x="5203" y="652"/>
                  </a:lnTo>
                  <a:lnTo>
                    <a:pt x="4341" y="893"/>
                  </a:lnTo>
                  <a:lnTo>
                    <a:pt x="3542" y="1171"/>
                  </a:lnTo>
                  <a:lnTo>
                    <a:pt x="2806" y="1478"/>
                  </a:lnTo>
                  <a:lnTo>
                    <a:pt x="2147" y="1810"/>
                  </a:lnTo>
                  <a:lnTo>
                    <a:pt x="1564" y="2170"/>
                  </a:lnTo>
                  <a:lnTo>
                    <a:pt x="1068" y="2557"/>
                  </a:lnTo>
                  <a:lnTo>
                    <a:pt x="655" y="2961"/>
                  </a:lnTo>
                  <a:lnTo>
                    <a:pt x="337" y="3383"/>
                  </a:lnTo>
                  <a:lnTo>
                    <a:pt x="125" y="3824"/>
                  </a:lnTo>
                  <a:lnTo>
                    <a:pt x="10" y="4281"/>
                  </a:lnTo>
                  <a:lnTo>
                    <a:pt x="0" y="4512"/>
                  </a:lnTo>
                  <a:close/>
                </a:path>
              </a:pathLst>
            </a:custGeom>
            <a:solidFill>
              <a:srgbClr val="D3D3D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6" name="Freeform 13"/>
            <p:cNvSpPr/>
            <p:nvPr/>
          </p:nvSpPr>
          <p:spPr>
            <a:xfrm>
              <a:off x="21919" y="0"/>
              <a:ext cx="1592960" cy="1368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2578"/>
                  </a:moveTo>
                  <a:lnTo>
                    <a:pt x="0" y="12895"/>
                  </a:lnTo>
                  <a:lnTo>
                    <a:pt x="25" y="13534"/>
                  </a:lnTo>
                  <a:lnTo>
                    <a:pt x="111" y="14466"/>
                  </a:lnTo>
                  <a:lnTo>
                    <a:pt x="326" y="15686"/>
                  </a:lnTo>
                  <a:lnTo>
                    <a:pt x="635" y="16868"/>
                  </a:lnTo>
                  <a:lnTo>
                    <a:pt x="1048" y="18006"/>
                  </a:lnTo>
                  <a:lnTo>
                    <a:pt x="1547" y="19097"/>
                  </a:lnTo>
                  <a:lnTo>
                    <a:pt x="2154" y="20130"/>
                  </a:lnTo>
                  <a:lnTo>
                    <a:pt x="2665" y="20860"/>
                  </a:lnTo>
                  <a:lnTo>
                    <a:pt x="3037" y="21326"/>
                  </a:lnTo>
                  <a:lnTo>
                    <a:pt x="3227" y="21552"/>
                  </a:lnTo>
                  <a:lnTo>
                    <a:pt x="3276" y="21595"/>
                  </a:lnTo>
                  <a:lnTo>
                    <a:pt x="3342" y="21600"/>
                  </a:lnTo>
                  <a:lnTo>
                    <a:pt x="3404" y="21595"/>
                  </a:lnTo>
                  <a:lnTo>
                    <a:pt x="3454" y="21547"/>
                  </a:lnTo>
                  <a:lnTo>
                    <a:pt x="3495" y="21490"/>
                  </a:lnTo>
                  <a:lnTo>
                    <a:pt x="3491" y="21341"/>
                  </a:lnTo>
                  <a:lnTo>
                    <a:pt x="3454" y="21283"/>
                  </a:lnTo>
                  <a:lnTo>
                    <a:pt x="3078" y="20841"/>
                  </a:lnTo>
                  <a:lnTo>
                    <a:pt x="2410" y="19909"/>
                  </a:lnTo>
                  <a:lnTo>
                    <a:pt x="1828" y="18905"/>
                  </a:lnTo>
                  <a:lnTo>
                    <a:pt x="1337" y="17848"/>
                  </a:lnTo>
                  <a:lnTo>
                    <a:pt x="932" y="16743"/>
                  </a:lnTo>
                  <a:lnTo>
                    <a:pt x="635" y="15595"/>
                  </a:lnTo>
                  <a:lnTo>
                    <a:pt x="433" y="14408"/>
                  </a:lnTo>
                  <a:lnTo>
                    <a:pt x="326" y="13197"/>
                  </a:lnTo>
                  <a:lnTo>
                    <a:pt x="318" y="12578"/>
                  </a:lnTo>
                  <a:lnTo>
                    <a:pt x="318" y="12260"/>
                  </a:lnTo>
                  <a:lnTo>
                    <a:pt x="347" y="11641"/>
                  </a:lnTo>
                  <a:lnTo>
                    <a:pt x="437" y="10723"/>
                  </a:lnTo>
                  <a:lnTo>
                    <a:pt x="644" y="9527"/>
                  </a:lnTo>
                  <a:lnTo>
                    <a:pt x="949" y="8383"/>
                  </a:lnTo>
                  <a:lnTo>
                    <a:pt x="1353" y="7293"/>
                  </a:lnTo>
                  <a:lnTo>
                    <a:pt x="1832" y="6250"/>
                  </a:lnTo>
                  <a:lnTo>
                    <a:pt x="2401" y="5280"/>
                  </a:lnTo>
                  <a:lnTo>
                    <a:pt x="3041" y="4372"/>
                  </a:lnTo>
                  <a:lnTo>
                    <a:pt x="3751" y="3546"/>
                  </a:lnTo>
                  <a:lnTo>
                    <a:pt x="4526" y="2796"/>
                  </a:lnTo>
                  <a:lnTo>
                    <a:pt x="5368" y="2143"/>
                  </a:lnTo>
                  <a:lnTo>
                    <a:pt x="6255" y="1576"/>
                  </a:lnTo>
                  <a:lnTo>
                    <a:pt x="7196" y="1110"/>
                  </a:lnTo>
                  <a:lnTo>
                    <a:pt x="8182" y="754"/>
                  </a:lnTo>
                  <a:lnTo>
                    <a:pt x="9201" y="509"/>
                  </a:lnTo>
                  <a:lnTo>
                    <a:pt x="9993" y="413"/>
                  </a:lnTo>
                  <a:lnTo>
                    <a:pt x="10530" y="375"/>
                  </a:lnTo>
                  <a:lnTo>
                    <a:pt x="11070" y="375"/>
                  </a:lnTo>
                  <a:lnTo>
                    <a:pt x="11603" y="413"/>
                  </a:lnTo>
                  <a:lnTo>
                    <a:pt x="12395" y="509"/>
                  </a:lnTo>
                  <a:lnTo>
                    <a:pt x="13418" y="754"/>
                  </a:lnTo>
                  <a:lnTo>
                    <a:pt x="14400" y="1110"/>
                  </a:lnTo>
                  <a:lnTo>
                    <a:pt x="15341" y="1576"/>
                  </a:lnTo>
                  <a:lnTo>
                    <a:pt x="16228" y="2143"/>
                  </a:lnTo>
                  <a:lnTo>
                    <a:pt x="17070" y="2796"/>
                  </a:lnTo>
                  <a:lnTo>
                    <a:pt x="17845" y="3546"/>
                  </a:lnTo>
                  <a:lnTo>
                    <a:pt x="18555" y="4372"/>
                  </a:lnTo>
                  <a:lnTo>
                    <a:pt x="19199" y="5280"/>
                  </a:lnTo>
                  <a:lnTo>
                    <a:pt x="19764" y="6250"/>
                  </a:lnTo>
                  <a:lnTo>
                    <a:pt x="20247" y="7293"/>
                  </a:lnTo>
                  <a:lnTo>
                    <a:pt x="20647" y="8383"/>
                  </a:lnTo>
                  <a:lnTo>
                    <a:pt x="20952" y="9527"/>
                  </a:lnTo>
                  <a:lnTo>
                    <a:pt x="21159" y="10723"/>
                  </a:lnTo>
                  <a:lnTo>
                    <a:pt x="21249" y="11641"/>
                  </a:lnTo>
                  <a:lnTo>
                    <a:pt x="21278" y="12260"/>
                  </a:lnTo>
                  <a:lnTo>
                    <a:pt x="21278" y="12578"/>
                  </a:lnTo>
                  <a:lnTo>
                    <a:pt x="21286" y="12654"/>
                  </a:lnTo>
                  <a:lnTo>
                    <a:pt x="21373" y="12755"/>
                  </a:lnTo>
                  <a:lnTo>
                    <a:pt x="21439" y="12765"/>
                  </a:lnTo>
                  <a:lnTo>
                    <a:pt x="21501" y="12755"/>
                  </a:lnTo>
                  <a:lnTo>
                    <a:pt x="21592" y="12654"/>
                  </a:lnTo>
                  <a:lnTo>
                    <a:pt x="21600" y="12578"/>
                  </a:lnTo>
                  <a:lnTo>
                    <a:pt x="21600" y="12256"/>
                  </a:lnTo>
                  <a:lnTo>
                    <a:pt x="21571" y="11612"/>
                  </a:lnTo>
                  <a:lnTo>
                    <a:pt x="21513" y="10978"/>
                  </a:lnTo>
                  <a:lnTo>
                    <a:pt x="21431" y="10358"/>
                  </a:lnTo>
                  <a:lnTo>
                    <a:pt x="21262" y="9436"/>
                  </a:lnTo>
                  <a:lnTo>
                    <a:pt x="20948" y="8259"/>
                  </a:lnTo>
                  <a:lnTo>
                    <a:pt x="20540" y="7130"/>
                  </a:lnTo>
                  <a:lnTo>
                    <a:pt x="20036" y="6058"/>
                  </a:lnTo>
                  <a:lnTo>
                    <a:pt x="19454" y="5059"/>
                  </a:lnTo>
                  <a:lnTo>
                    <a:pt x="18794" y="4122"/>
                  </a:lnTo>
                  <a:lnTo>
                    <a:pt x="18060" y="3272"/>
                  </a:lnTo>
                  <a:lnTo>
                    <a:pt x="17259" y="2498"/>
                  </a:lnTo>
                  <a:lnTo>
                    <a:pt x="16397" y="1821"/>
                  </a:lnTo>
                  <a:lnTo>
                    <a:pt x="15481" y="1240"/>
                  </a:lnTo>
                  <a:lnTo>
                    <a:pt x="14511" y="759"/>
                  </a:lnTo>
                  <a:lnTo>
                    <a:pt x="13496" y="394"/>
                  </a:lnTo>
                  <a:lnTo>
                    <a:pt x="12708" y="192"/>
                  </a:lnTo>
                  <a:lnTo>
                    <a:pt x="12172" y="101"/>
                  </a:lnTo>
                  <a:lnTo>
                    <a:pt x="11631" y="38"/>
                  </a:lnTo>
                  <a:lnTo>
                    <a:pt x="11079" y="0"/>
                  </a:lnTo>
                  <a:lnTo>
                    <a:pt x="10517" y="0"/>
                  </a:lnTo>
                  <a:lnTo>
                    <a:pt x="9969" y="38"/>
                  </a:lnTo>
                  <a:lnTo>
                    <a:pt x="9428" y="101"/>
                  </a:lnTo>
                  <a:lnTo>
                    <a:pt x="8888" y="192"/>
                  </a:lnTo>
                  <a:lnTo>
                    <a:pt x="8099" y="394"/>
                  </a:lnTo>
                  <a:lnTo>
                    <a:pt x="7084" y="759"/>
                  </a:lnTo>
                  <a:lnTo>
                    <a:pt x="6115" y="1240"/>
                  </a:lnTo>
                  <a:lnTo>
                    <a:pt x="5195" y="1821"/>
                  </a:lnTo>
                  <a:lnTo>
                    <a:pt x="4337" y="2498"/>
                  </a:lnTo>
                  <a:lnTo>
                    <a:pt x="3540" y="3272"/>
                  </a:lnTo>
                  <a:lnTo>
                    <a:pt x="2802" y="4122"/>
                  </a:lnTo>
                  <a:lnTo>
                    <a:pt x="2141" y="5059"/>
                  </a:lnTo>
                  <a:lnTo>
                    <a:pt x="1560" y="6058"/>
                  </a:lnTo>
                  <a:lnTo>
                    <a:pt x="1056" y="7130"/>
                  </a:lnTo>
                  <a:lnTo>
                    <a:pt x="652" y="8259"/>
                  </a:lnTo>
                  <a:lnTo>
                    <a:pt x="334" y="9436"/>
                  </a:lnTo>
                  <a:lnTo>
                    <a:pt x="165" y="10358"/>
                  </a:lnTo>
                  <a:lnTo>
                    <a:pt x="83" y="10978"/>
                  </a:lnTo>
                  <a:lnTo>
                    <a:pt x="25" y="11612"/>
                  </a:lnTo>
                  <a:lnTo>
                    <a:pt x="0" y="12256"/>
                  </a:lnTo>
                  <a:lnTo>
                    <a:pt x="0" y="12578"/>
                  </a:lnTo>
                  <a:close/>
                </a:path>
              </a:pathLst>
            </a:custGeom>
            <a:solidFill>
              <a:srgbClr val="9E9E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7" name="Freeform 14"/>
            <p:cNvSpPr/>
            <p:nvPr/>
          </p:nvSpPr>
          <p:spPr>
            <a:xfrm>
              <a:off x="129092" y="2139776"/>
              <a:ext cx="563870" cy="1177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053" y="0"/>
                  </a:moveTo>
                  <a:lnTo>
                    <a:pt x="19923" y="123"/>
                  </a:lnTo>
                  <a:lnTo>
                    <a:pt x="17722" y="441"/>
                  </a:lnTo>
                  <a:lnTo>
                    <a:pt x="15603" y="843"/>
                  </a:lnTo>
                  <a:lnTo>
                    <a:pt x="13589" y="1335"/>
                  </a:lnTo>
                  <a:lnTo>
                    <a:pt x="11667" y="1893"/>
                  </a:lnTo>
                  <a:lnTo>
                    <a:pt x="9874" y="2530"/>
                  </a:lnTo>
                  <a:lnTo>
                    <a:pt x="8209" y="3228"/>
                  </a:lnTo>
                  <a:lnTo>
                    <a:pt x="6660" y="3998"/>
                  </a:lnTo>
                  <a:lnTo>
                    <a:pt x="5252" y="4819"/>
                  </a:lnTo>
                  <a:lnTo>
                    <a:pt x="4006" y="5707"/>
                  </a:lnTo>
                  <a:lnTo>
                    <a:pt x="2899" y="6634"/>
                  </a:lnTo>
                  <a:lnTo>
                    <a:pt x="1968" y="7600"/>
                  </a:lnTo>
                  <a:lnTo>
                    <a:pt x="1211" y="8617"/>
                  </a:lnTo>
                  <a:lnTo>
                    <a:pt x="617" y="9666"/>
                  </a:lnTo>
                  <a:lnTo>
                    <a:pt x="210" y="10733"/>
                  </a:lnTo>
                  <a:lnTo>
                    <a:pt x="12" y="11844"/>
                  </a:lnTo>
                  <a:lnTo>
                    <a:pt x="0" y="12403"/>
                  </a:lnTo>
                  <a:lnTo>
                    <a:pt x="12" y="13050"/>
                  </a:lnTo>
                  <a:lnTo>
                    <a:pt x="291" y="14335"/>
                  </a:lnTo>
                  <a:lnTo>
                    <a:pt x="815" y="15580"/>
                  </a:lnTo>
                  <a:lnTo>
                    <a:pt x="1607" y="16786"/>
                  </a:lnTo>
                  <a:lnTo>
                    <a:pt x="2643" y="17953"/>
                  </a:lnTo>
                  <a:lnTo>
                    <a:pt x="3912" y="19059"/>
                  </a:lnTo>
                  <a:lnTo>
                    <a:pt x="5438" y="20109"/>
                  </a:lnTo>
                  <a:lnTo>
                    <a:pt x="7173" y="21086"/>
                  </a:lnTo>
                  <a:lnTo>
                    <a:pt x="8151" y="21544"/>
                  </a:lnTo>
                  <a:lnTo>
                    <a:pt x="8291" y="21594"/>
                  </a:lnTo>
                  <a:lnTo>
                    <a:pt x="8454" y="21600"/>
                  </a:lnTo>
                  <a:lnTo>
                    <a:pt x="8640" y="21594"/>
                  </a:lnTo>
                  <a:lnTo>
                    <a:pt x="8780" y="21533"/>
                  </a:lnTo>
                  <a:lnTo>
                    <a:pt x="8896" y="21460"/>
                  </a:lnTo>
                  <a:lnTo>
                    <a:pt x="8896" y="21293"/>
                  </a:lnTo>
                  <a:lnTo>
                    <a:pt x="8768" y="21231"/>
                  </a:lnTo>
                  <a:lnTo>
                    <a:pt x="7837" y="20790"/>
                  </a:lnTo>
                  <a:lnTo>
                    <a:pt x="6148" y="19841"/>
                  </a:lnTo>
                  <a:lnTo>
                    <a:pt x="4681" y="18830"/>
                  </a:lnTo>
                  <a:lnTo>
                    <a:pt x="3458" y="17764"/>
                  </a:lnTo>
                  <a:lnTo>
                    <a:pt x="2445" y="16641"/>
                  </a:lnTo>
                  <a:lnTo>
                    <a:pt x="1688" y="15468"/>
                  </a:lnTo>
                  <a:lnTo>
                    <a:pt x="1176" y="14268"/>
                  </a:lnTo>
                  <a:lnTo>
                    <a:pt x="920" y="13028"/>
                  </a:lnTo>
                  <a:lnTo>
                    <a:pt x="908" y="12403"/>
                  </a:lnTo>
                  <a:lnTo>
                    <a:pt x="920" y="11855"/>
                  </a:lnTo>
                  <a:lnTo>
                    <a:pt x="1118" y="10794"/>
                  </a:lnTo>
                  <a:lnTo>
                    <a:pt x="1490" y="9756"/>
                  </a:lnTo>
                  <a:lnTo>
                    <a:pt x="2073" y="8745"/>
                  </a:lnTo>
                  <a:lnTo>
                    <a:pt x="2806" y="7768"/>
                  </a:lnTo>
                  <a:lnTo>
                    <a:pt x="3715" y="6830"/>
                  </a:lnTo>
                  <a:lnTo>
                    <a:pt x="4774" y="5936"/>
                  </a:lnTo>
                  <a:lnTo>
                    <a:pt x="5997" y="5082"/>
                  </a:lnTo>
                  <a:lnTo>
                    <a:pt x="7336" y="4289"/>
                  </a:lnTo>
                  <a:lnTo>
                    <a:pt x="8826" y="3546"/>
                  </a:lnTo>
                  <a:lnTo>
                    <a:pt x="10445" y="2870"/>
                  </a:lnTo>
                  <a:lnTo>
                    <a:pt x="12180" y="2250"/>
                  </a:lnTo>
                  <a:lnTo>
                    <a:pt x="14020" y="1709"/>
                  </a:lnTo>
                  <a:lnTo>
                    <a:pt x="15964" y="1240"/>
                  </a:lnTo>
                  <a:lnTo>
                    <a:pt x="18002" y="849"/>
                  </a:lnTo>
                  <a:lnTo>
                    <a:pt x="20133" y="542"/>
                  </a:lnTo>
                  <a:lnTo>
                    <a:pt x="21239" y="430"/>
                  </a:lnTo>
                  <a:lnTo>
                    <a:pt x="21414" y="402"/>
                  </a:lnTo>
                  <a:lnTo>
                    <a:pt x="21600" y="262"/>
                  </a:lnTo>
                  <a:lnTo>
                    <a:pt x="21600" y="173"/>
                  </a:lnTo>
                  <a:lnTo>
                    <a:pt x="21542" y="101"/>
                  </a:lnTo>
                  <a:lnTo>
                    <a:pt x="21309" y="11"/>
                  </a:lnTo>
                  <a:lnTo>
                    <a:pt x="21146" y="0"/>
                  </a:lnTo>
                  <a:lnTo>
                    <a:pt x="21053" y="0"/>
                  </a:lnTo>
                  <a:close/>
                </a:path>
              </a:pathLst>
            </a:custGeom>
            <a:solidFill>
              <a:srgbClr val="9E9E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8" name="Freeform 15"/>
            <p:cNvSpPr/>
            <p:nvPr/>
          </p:nvSpPr>
          <p:spPr>
            <a:xfrm>
              <a:off x="3360071" y="1499183"/>
              <a:ext cx="45062" cy="4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lnTo>
                    <a:pt x="21600" y="12871"/>
                  </a:lnTo>
                  <a:lnTo>
                    <a:pt x="19961" y="16718"/>
                  </a:lnTo>
                  <a:lnTo>
                    <a:pt x="16982" y="19825"/>
                  </a:lnTo>
                  <a:lnTo>
                    <a:pt x="13109" y="21304"/>
                  </a:lnTo>
                  <a:lnTo>
                    <a:pt x="10874" y="21600"/>
                  </a:lnTo>
                  <a:lnTo>
                    <a:pt x="8640" y="21304"/>
                  </a:lnTo>
                  <a:lnTo>
                    <a:pt x="4618" y="19825"/>
                  </a:lnTo>
                  <a:lnTo>
                    <a:pt x="1788" y="16718"/>
                  </a:lnTo>
                  <a:lnTo>
                    <a:pt x="149" y="12871"/>
                  </a:lnTo>
                  <a:lnTo>
                    <a:pt x="0" y="10800"/>
                  </a:lnTo>
                  <a:lnTo>
                    <a:pt x="149" y="8433"/>
                  </a:lnTo>
                  <a:lnTo>
                    <a:pt x="1788" y="4586"/>
                  </a:lnTo>
                  <a:lnTo>
                    <a:pt x="4618" y="1775"/>
                  </a:lnTo>
                  <a:lnTo>
                    <a:pt x="8640" y="0"/>
                  </a:lnTo>
                  <a:lnTo>
                    <a:pt x="13109" y="0"/>
                  </a:lnTo>
                  <a:lnTo>
                    <a:pt x="16982" y="1775"/>
                  </a:lnTo>
                  <a:lnTo>
                    <a:pt x="19961" y="4586"/>
                  </a:lnTo>
                  <a:lnTo>
                    <a:pt x="21600" y="8433"/>
                  </a:lnTo>
                  <a:lnTo>
                    <a:pt x="21600" y="10800"/>
                  </a:lnTo>
                  <a:close/>
                </a:path>
              </a:pathLst>
            </a:custGeom>
            <a:solidFill>
              <a:srgbClr val="A2B96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09" name="Freeform 16"/>
            <p:cNvSpPr/>
            <p:nvPr/>
          </p:nvSpPr>
          <p:spPr>
            <a:xfrm>
              <a:off x="1482965" y="3401374"/>
              <a:ext cx="43844" cy="4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74"/>
                  </a:moveTo>
                  <a:lnTo>
                    <a:pt x="21302" y="12960"/>
                  </a:lnTo>
                  <a:lnTo>
                    <a:pt x="19812" y="16833"/>
                  </a:lnTo>
                  <a:lnTo>
                    <a:pt x="16684" y="19961"/>
                  </a:lnTo>
                  <a:lnTo>
                    <a:pt x="12811" y="21451"/>
                  </a:lnTo>
                  <a:lnTo>
                    <a:pt x="10726" y="21600"/>
                  </a:lnTo>
                  <a:lnTo>
                    <a:pt x="8491" y="21451"/>
                  </a:lnTo>
                  <a:lnTo>
                    <a:pt x="4618" y="19961"/>
                  </a:lnTo>
                  <a:lnTo>
                    <a:pt x="1639" y="16833"/>
                  </a:lnTo>
                  <a:lnTo>
                    <a:pt x="0" y="12960"/>
                  </a:lnTo>
                  <a:lnTo>
                    <a:pt x="0" y="8491"/>
                  </a:lnTo>
                  <a:lnTo>
                    <a:pt x="1639" y="4618"/>
                  </a:lnTo>
                  <a:lnTo>
                    <a:pt x="4618" y="1788"/>
                  </a:lnTo>
                  <a:lnTo>
                    <a:pt x="8491" y="0"/>
                  </a:lnTo>
                  <a:lnTo>
                    <a:pt x="12811" y="0"/>
                  </a:lnTo>
                  <a:lnTo>
                    <a:pt x="16684" y="1788"/>
                  </a:lnTo>
                  <a:lnTo>
                    <a:pt x="19812" y="4618"/>
                  </a:lnTo>
                  <a:lnTo>
                    <a:pt x="21302" y="8491"/>
                  </a:lnTo>
                  <a:lnTo>
                    <a:pt x="21600" y="10874"/>
                  </a:lnTo>
                  <a:close/>
                </a:path>
              </a:pathLst>
            </a:custGeom>
            <a:solidFill>
              <a:srgbClr val="3A5C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0" name="Freeform 17"/>
            <p:cNvSpPr/>
            <p:nvPr/>
          </p:nvSpPr>
          <p:spPr>
            <a:xfrm>
              <a:off x="247225" y="1334773"/>
              <a:ext cx="45062" cy="438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26"/>
                  </a:moveTo>
                  <a:lnTo>
                    <a:pt x="21452" y="13109"/>
                  </a:lnTo>
                  <a:lnTo>
                    <a:pt x="19677" y="16982"/>
                  </a:lnTo>
                  <a:lnTo>
                    <a:pt x="16866" y="19812"/>
                  </a:lnTo>
                  <a:lnTo>
                    <a:pt x="13019" y="21600"/>
                  </a:lnTo>
                  <a:lnTo>
                    <a:pt x="8581" y="21600"/>
                  </a:lnTo>
                  <a:lnTo>
                    <a:pt x="4734" y="19812"/>
                  </a:lnTo>
                  <a:lnTo>
                    <a:pt x="1923" y="16982"/>
                  </a:lnTo>
                  <a:lnTo>
                    <a:pt x="148" y="13109"/>
                  </a:lnTo>
                  <a:lnTo>
                    <a:pt x="0" y="10726"/>
                  </a:lnTo>
                  <a:lnTo>
                    <a:pt x="148" y="8640"/>
                  </a:lnTo>
                  <a:lnTo>
                    <a:pt x="1923" y="4767"/>
                  </a:lnTo>
                  <a:lnTo>
                    <a:pt x="4734" y="1788"/>
                  </a:lnTo>
                  <a:lnTo>
                    <a:pt x="8581" y="149"/>
                  </a:lnTo>
                  <a:lnTo>
                    <a:pt x="10800" y="0"/>
                  </a:lnTo>
                  <a:lnTo>
                    <a:pt x="13019" y="149"/>
                  </a:lnTo>
                  <a:lnTo>
                    <a:pt x="16866" y="1788"/>
                  </a:lnTo>
                  <a:lnTo>
                    <a:pt x="19677" y="4767"/>
                  </a:lnTo>
                  <a:lnTo>
                    <a:pt x="21452" y="8640"/>
                  </a:lnTo>
                  <a:lnTo>
                    <a:pt x="21600" y="10726"/>
                  </a:lnTo>
                  <a:close/>
                </a:path>
              </a:pathLst>
            </a:custGeom>
            <a:solidFill>
              <a:srgbClr val="C130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1" name="Freeform 18"/>
            <p:cNvSpPr/>
            <p:nvPr/>
          </p:nvSpPr>
          <p:spPr>
            <a:xfrm>
              <a:off x="1357911" y="2048438"/>
              <a:ext cx="43844" cy="45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652"/>
                  </a:moveTo>
                  <a:lnTo>
                    <a:pt x="21600" y="13019"/>
                  </a:lnTo>
                  <a:lnTo>
                    <a:pt x="19812" y="16866"/>
                  </a:lnTo>
                  <a:lnTo>
                    <a:pt x="16982" y="19677"/>
                  </a:lnTo>
                  <a:lnTo>
                    <a:pt x="13109" y="21452"/>
                  </a:lnTo>
                  <a:lnTo>
                    <a:pt x="10726" y="21600"/>
                  </a:lnTo>
                  <a:lnTo>
                    <a:pt x="8640" y="21452"/>
                  </a:lnTo>
                  <a:lnTo>
                    <a:pt x="4767" y="19677"/>
                  </a:lnTo>
                  <a:lnTo>
                    <a:pt x="1639" y="16866"/>
                  </a:lnTo>
                  <a:lnTo>
                    <a:pt x="149" y="13019"/>
                  </a:lnTo>
                  <a:lnTo>
                    <a:pt x="0" y="10652"/>
                  </a:lnTo>
                  <a:lnTo>
                    <a:pt x="149" y="8581"/>
                  </a:lnTo>
                  <a:lnTo>
                    <a:pt x="1639" y="4734"/>
                  </a:lnTo>
                  <a:lnTo>
                    <a:pt x="4767" y="1923"/>
                  </a:lnTo>
                  <a:lnTo>
                    <a:pt x="8640" y="148"/>
                  </a:lnTo>
                  <a:lnTo>
                    <a:pt x="10726" y="0"/>
                  </a:lnTo>
                  <a:lnTo>
                    <a:pt x="13109" y="148"/>
                  </a:lnTo>
                  <a:lnTo>
                    <a:pt x="16982" y="1923"/>
                  </a:lnTo>
                  <a:lnTo>
                    <a:pt x="19812" y="4734"/>
                  </a:lnTo>
                  <a:lnTo>
                    <a:pt x="21600" y="8581"/>
                  </a:lnTo>
                  <a:lnTo>
                    <a:pt x="21600" y="10652"/>
                  </a:lnTo>
                  <a:close/>
                </a:path>
              </a:pathLst>
            </a:custGeom>
            <a:solidFill>
              <a:srgbClr val="4CC1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2" name="Freeform 19"/>
            <p:cNvSpPr/>
            <p:nvPr/>
          </p:nvSpPr>
          <p:spPr>
            <a:xfrm>
              <a:off x="1357911" y="2793766"/>
              <a:ext cx="43844" cy="45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74"/>
                  </a:moveTo>
                  <a:lnTo>
                    <a:pt x="21600" y="12960"/>
                  </a:lnTo>
                  <a:lnTo>
                    <a:pt x="19812" y="16833"/>
                  </a:lnTo>
                  <a:lnTo>
                    <a:pt x="16982" y="19812"/>
                  </a:lnTo>
                  <a:lnTo>
                    <a:pt x="13109" y="21451"/>
                  </a:lnTo>
                  <a:lnTo>
                    <a:pt x="10726" y="21600"/>
                  </a:lnTo>
                  <a:lnTo>
                    <a:pt x="8640" y="21451"/>
                  </a:lnTo>
                  <a:lnTo>
                    <a:pt x="4767" y="19812"/>
                  </a:lnTo>
                  <a:lnTo>
                    <a:pt x="1639" y="16833"/>
                  </a:lnTo>
                  <a:lnTo>
                    <a:pt x="149" y="12960"/>
                  </a:lnTo>
                  <a:lnTo>
                    <a:pt x="0" y="10874"/>
                  </a:lnTo>
                  <a:lnTo>
                    <a:pt x="149" y="8491"/>
                  </a:lnTo>
                  <a:lnTo>
                    <a:pt x="1639" y="4618"/>
                  </a:lnTo>
                  <a:lnTo>
                    <a:pt x="4767" y="1788"/>
                  </a:lnTo>
                  <a:lnTo>
                    <a:pt x="8640" y="0"/>
                  </a:lnTo>
                  <a:lnTo>
                    <a:pt x="13109" y="0"/>
                  </a:lnTo>
                  <a:lnTo>
                    <a:pt x="16982" y="1788"/>
                  </a:lnTo>
                  <a:lnTo>
                    <a:pt x="19812" y="4618"/>
                  </a:lnTo>
                  <a:lnTo>
                    <a:pt x="21600" y="8491"/>
                  </a:lnTo>
                  <a:lnTo>
                    <a:pt x="21600" y="10874"/>
                  </a:lnTo>
                  <a:close/>
                </a:path>
              </a:pathLst>
            </a:custGeom>
            <a:solidFill>
              <a:srgbClr val="9E9E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3" name="Freeform 20"/>
            <p:cNvSpPr/>
            <p:nvPr/>
          </p:nvSpPr>
          <p:spPr>
            <a:xfrm>
              <a:off x="2627018" y="2496086"/>
              <a:ext cx="45062" cy="450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726"/>
                  </a:moveTo>
                  <a:lnTo>
                    <a:pt x="21451" y="13109"/>
                  </a:lnTo>
                  <a:lnTo>
                    <a:pt x="19961" y="16982"/>
                  </a:lnTo>
                  <a:lnTo>
                    <a:pt x="16833" y="19812"/>
                  </a:lnTo>
                  <a:lnTo>
                    <a:pt x="12960" y="21600"/>
                  </a:lnTo>
                  <a:lnTo>
                    <a:pt x="8491" y="21600"/>
                  </a:lnTo>
                  <a:lnTo>
                    <a:pt x="4618" y="19812"/>
                  </a:lnTo>
                  <a:lnTo>
                    <a:pt x="1788" y="16982"/>
                  </a:lnTo>
                  <a:lnTo>
                    <a:pt x="0" y="13109"/>
                  </a:lnTo>
                  <a:lnTo>
                    <a:pt x="0" y="8640"/>
                  </a:lnTo>
                  <a:lnTo>
                    <a:pt x="1788" y="4767"/>
                  </a:lnTo>
                  <a:lnTo>
                    <a:pt x="4618" y="1639"/>
                  </a:lnTo>
                  <a:lnTo>
                    <a:pt x="8491" y="149"/>
                  </a:lnTo>
                  <a:lnTo>
                    <a:pt x="10874" y="0"/>
                  </a:lnTo>
                  <a:lnTo>
                    <a:pt x="12960" y="149"/>
                  </a:lnTo>
                  <a:lnTo>
                    <a:pt x="16833" y="1639"/>
                  </a:lnTo>
                  <a:lnTo>
                    <a:pt x="19961" y="4767"/>
                  </a:lnTo>
                  <a:lnTo>
                    <a:pt x="21451" y="8640"/>
                  </a:lnTo>
                  <a:lnTo>
                    <a:pt x="21600" y="10726"/>
                  </a:lnTo>
                  <a:close/>
                </a:path>
              </a:pathLst>
            </a:custGeom>
            <a:solidFill>
              <a:srgbClr val="FFCC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4" name="Freeform 446"/>
            <p:cNvSpPr/>
            <p:nvPr/>
          </p:nvSpPr>
          <p:spPr>
            <a:xfrm>
              <a:off x="339781" y="2338287"/>
              <a:ext cx="957239" cy="956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0" y="21600"/>
                  </a:moveTo>
                  <a:lnTo>
                    <a:pt x="10240" y="21593"/>
                  </a:lnTo>
                  <a:lnTo>
                    <a:pt x="9154" y="21490"/>
                  </a:lnTo>
                  <a:lnTo>
                    <a:pt x="8096" y="21263"/>
                  </a:lnTo>
                  <a:lnTo>
                    <a:pt x="7079" y="20954"/>
                  </a:lnTo>
                  <a:lnTo>
                    <a:pt x="6116" y="20541"/>
                  </a:lnTo>
                  <a:lnTo>
                    <a:pt x="5202" y="20046"/>
                  </a:lnTo>
                  <a:lnTo>
                    <a:pt x="4336" y="19461"/>
                  </a:lnTo>
                  <a:lnTo>
                    <a:pt x="3532" y="18794"/>
                  </a:lnTo>
                  <a:lnTo>
                    <a:pt x="2804" y="18065"/>
                  </a:lnTo>
                  <a:lnTo>
                    <a:pt x="2144" y="17261"/>
                  </a:lnTo>
                  <a:lnTo>
                    <a:pt x="1553" y="16408"/>
                  </a:lnTo>
                  <a:lnTo>
                    <a:pt x="1058" y="15487"/>
                  </a:lnTo>
                  <a:lnTo>
                    <a:pt x="646" y="14517"/>
                  </a:lnTo>
                  <a:lnTo>
                    <a:pt x="337" y="13499"/>
                  </a:lnTo>
                  <a:lnTo>
                    <a:pt x="124" y="12447"/>
                  </a:lnTo>
                  <a:lnTo>
                    <a:pt x="7" y="11354"/>
                  </a:lnTo>
                  <a:lnTo>
                    <a:pt x="0" y="10803"/>
                  </a:lnTo>
                  <a:lnTo>
                    <a:pt x="7" y="10240"/>
                  </a:lnTo>
                  <a:lnTo>
                    <a:pt x="124" y="9153"/>
                  </a:lnTo>
                  <a:lnTo>
                    <a:pt x="337" y="8101"/>
                  </a:lnTo>
                  <a:lnTo>
                    <a:pt x="646" y="7083"/>
                  </a:lnTo>
                  <a:lnTo>
                    <a:pt x="1058" y="6113"/>
                  </a:lnTo>
                  <a:lnTo>
                    <a:pt x="1553" y="5192"/>
                  </a:lnTo>
                  <a:lnTo>
                    <a:pt x="2144" y="4332"/>
                  </a:lnTo>
                  <a:lnTo>
                    <a:pt x="2804" y="3528"/>
                  </a:lnTo>
                  <a:lnTo>
                    <a:pt x="3532" y="2799"/>
                  </a:lnTo>
                  <a:lnTo>
                    <a:pt x="4336" y="2139"/>
                  </a:lnTo>
                  <a:lnTo>
                    <a:pt x="5202" y="1554"/>
                  </a:lnTo>
                  <a:lnTo>
                    <a:pt x="6116" y="1059"/>
                  </a:lnTo>
                  <a:lnTo>
                    <a:pt x="7079" y="646"/>
                  </a:lnTo>
                  <a:lnTo>
                    <a:pt x="8096" y="330"/>
                  </a:lnTo>
                  <a:lnTo>
                    <a:pt x="9154" y="110"/>
                  </a:lnTo>
                  <a:lnTo>
                    <a:pt x="10240" y="7"/>
                  </a:lnTo>
                  <a:lnTo>
                    <a:pt x="10790" y="0"/>
                  </a:lnTo>
                  <a:lnTo>
                    <a:pt x="11353" y="7"/>
                  </a:lnTo>
                  <a:lnTo>
                    <a:pt x="12439" y="110"/>
                  </a:lnTo>
                  <a:lnTo>
                    <a:pt x="13497" y="330"/>
                  </a:lnTo>
                  <a:lnTo>
                    <a:pt x="14508" y="646"/>
                  </a:lnTo>
                  <a:lnTo>
                    <a:pt x="15477" y="1059"/>
                  </a:lnTo>
                  <a:lnTo>
                    <a:pt x="16398" y="1554"/>
                  </a:lnTo>
                  <a:lnTo>
                    <a:pt x="17257" y="2139"/>
                  </a:lnTo>
                  <a:lnTo>
                    <a:pt x="18061" y="2799"/>
                  </a:lnTo>
                  <a:lnTo>
                    <a:pt x="18789" y="3528"/>
                  </a:lnTo>
                  <a:lnTo>
                    <a:pt x="19449" y="4332"/>
                  </a:lnTo>
                  <a:lnTo>
                    <a:pt x="20040" y="5192"/>
                  </a:lnTo>
                  <a:lnTo>
                    <a:pt x="20535" y="6113"/>
                  </a:lnTo>
                  <a:lnTo>
                    <a:pt x="20947" y="7083"/>
                  </a:lnTo>
                  <a:lnTo>
                    <a:pt x="21256" y="8101"/>
                  </a:lnTo>
                  <a:lnTo>
                    <a:pt x="21476" y="9153"/>
                  </a:lnTo>
                  <a:lnTo>
                    <a:pt x="21586" y="10240"/>
                  </a:lnTo>
                  <a:lnTo>
                    <a:pt x="21600" y="10803"/>
                  </a:lnTo>
                  <a:lnTo>
                    <a:pt x="21586" y="11354"/>
                  </a:lnTo>
                  <a:lnTo>
                    <a:pt x="21476" y="12447"/>
                  </a:lnTo>
                  <a:lnTo>
                    <a:pt x="21256" y="13499"/>
                  </a:lnTo>
                  <a:lnTo>
                    <a:pt x="20947" y="14517"/>
                  </a:lnTo>
                  <a:lnTo>
                    <a:pt x="20535" y="15487"/>
                  </a:lnTo>
                  <a:lnTo>
                    <a:pt x="20040" y="16408"/>
                  </a:lnTo>
                  <a:lnTo>
                    <a:pt x="19449" y="17261"/>
                  </a:lnTo>
                  <a:lnTo>
                    <a:pt x="18789" y="18065"/>
                  </a:lnTo>
                  <a:lnTo>
                    <a:pt x="18061" y="18794"/>
                  </a:lnTo>
                  <a:lnTo>
                    <a:pt x="17257" y="19461"/>
                  </a:lnTo>
                  <a:lnTo>
                    <a:pt x="16398" y="20046"/>
                  </a:lnTo>
                  <a:lnTo>
                    <a:pt x="15477" y="20541"/>
                  </a:lnTo>
                  <a:lnTo>
                    <a:pt x="14508" y="20954"/>
                  </a:lnTo>
                  <a:lnTo>
                    <a:pt x="13497" y="21263"/>
                  </a:lnTo>
                  <a:lnTo>
                    <a:pt x="12439" y="21490"/>
                  </a:lnTo>
                  <a:lnTo>
                    <a:pt x="11353" y="21593"/>
                  </a:lnTo>
                  <a:lnTo>
                    <a:pt x="10790" y="21600"/>
                  </a:lnTo>
                  <a:close/>
                </a:path>
              </a:pathLst>
            </a:custGeom>
            <a:solidFill>
              <a:srgbClr val="BEBEB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5" name="Freeform 453"/>
            <p:cNvSpPr/>
            <p:nvPr/>
          </p:nvSpPr>
          <p:spPr>
            <a:xfrm>
              <a:off x="2812035" y="315424"/>
              <a:ext cx="963327" cy="9633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21600"/>
                  </a:moveTo>
                  <a:lnTo>
                    <a:pt x="10237" y="21586"/>
                  </a:lnTo>
                  <a:lnTo>
                    <a:pt x="9151" y="21484"/>
                  </a:lnTo>
                  <a:lnTo>
                    <a:pt x="8092" y="21259"/>
                  </a:lnTo>
                  <a:lnTo>
                    <a:pt x="7075" y="20951"/>
                  </a:lnTo>
                  <a:lnTo>
                    <a:pt x="6112" y="20535"/>
                  </a:lnTo>
                  <a:lnTo>
                    <a:pt x="5190" y="20037"/>
                  </a:lnTo>
                  <a:lnTo>
                    <a:pt x="4336" y="19456"/>
                  </a:lnTo>
                  <a:lnTo>
                    <a:pt x="3531" y="18801"/>
                  </a:lnTo>
                  <a:lnTo>
                    <a:pt x="2793" y="18064"/>
                  </a:lnTo>
                  <a:lnTo>
                    <a:pt x="2137" y="17258"/>
                  </a:lnTo>
                  <a:lnTo>
                    <a:pt x="1557" y="16405"/>
                  </a:lnTo>
                  <a:lnTo>
                    <a:pt x="1058" y="15483"/>
                  </a:lnTo>
                  <a:lnTo>
                    <a:pt x="642" y="14521"/>
                  </a:lnTo>
                  <a:lnTo>
                    <a:pt x="335" y="13503"/>
                  </a:lnTo>
                  <a:lnTo>
                    <a:pt x="109" y="12445"/>
                  </a:lnTo>
                  <a:lnTo>
                    <a:pt x="7" y="11360"/>
                  </a:lnTo>
                  <a:lnTo>
                    <a:pt x="0" y="10800"/>
                  </a:lnTo>
                  <a:lnTo>
                    <a:pt x="7" y="10247"/>
                  </a:lnTo>
                  <a:lnTo>
                    <a:pt x="109" y="9155"/>
                  </a:lnTo>
                  <a:lnTo>
                    <a:pt x="335" y="8103"/>
                  </a:lnTo>
                  <a:lnTo>
                    <a:pt x="642" y="7086"/>
                  </a:lnTo>
                  <a:lnTo>
                    <a:pt x="1058" y="6110"/>
                  </a:lnTo>
                  <a:lnTo>
                    <a:pt x="1557" y="5202"/>
                  </a:lnTo>
                  <a:lnTo>
                    <a:pt x="2137" y="4335"/>
                  </a:lnTo>
                  <a:lnTo>
                    <a:pt x="2793" y="3536"/>
                  </a:lnTo>
                  <a:lnTo>
                    <a:pt x="3531" y="2806"/>
                  </a:lnTo>
                  <a:lnTo>
                    <a:pt x="4336" y="2137"/>
                  </a:lnTo>
                  <a:lnTo>
                    <a:pt x="5190" y="1563"/>
                  </a:lnTo>
                  <a:lnTo>
                    <a:pt x="6112" y="1058"/>
                  </a:lnTo>
                  <a:lnTo>
                    <a:pt x="7075" y="655"/>
                  </a:lnTo>
                  <a:lnTo>
                    <a:pt x="8092" y="335"/>
                  </a:lnTo>
                  <a:lnTo>
                    <a:pt x="9151" y="123"/>
                  </a:lnTo>
                  <a:lnTo>
                    <a:pt x="10237" y="7"/>
                  </a:lnTo>
                  <a:lnTo>
                    <a:pt x="10797" y="0"/>
                  </a:lnTo>
                  <a:lnTo>
                    <a:pt x="11350" y="7"/>
                  </a:lnTo>
                  <a:lnTo>
                    <a:pt x="12442" y="123"/>
                  </a:lnTo>
                  <a:lnTo>
                    <a:pt x="13494" y="335"/>
                  </a:lnTo>
                  <a:lnTo>
                    <a:pt x="14512" y="655"/>
                  </a:lnTo>
                  <a:lnTo>
                    <a:pt x="15488" y="1058"/>
                  </a:lnTo>
                  <a:lnTo>
                    <a:pt x="16396" y="1563"/>
                  </a:lnTo>
                  <a:lnTo>
                    <a:pt x="17264" y="2137"/>
                  </a:lnTo>
                  <a:lnTo>
                    <a:pt x="18063" y="2806"/>
                  </a:lnTo>
                  <a:lnTo>
                    <a:pt x="18800" y="3536"/>
                  </a:lnTo>
                  <a:lnTo>
                    <a:pt x="19463" y="4335"/>
                  </a:lnTo>
                  <a:lnTo>
                    <a:pt x="20036" y="5202"/>
                  </a:lnTo>
                  <a:lnTo>
                    <a:pt x="20542" y="6110"/>
                  </a:lnTo>
                  <a:lnTo>
                    <a:pt x="20944" y="7086"/>
                  </a:lnTo>
                  <a:lnTo>
                    <a:pt x="21265" y="8103"/>
                  </a:lnTo>
                  <a:lnTo>
                    <a:pt x="21477" y="9155"/>
                  </a:lnTo>
                  <a:lnTo>
                    <a:pt x="21593" y="10247"/>
                  </a:lnTo>
                  <a:lnTo>
                    <a:pt x="21600" y="10800"/>
                  </a:lnTo>
                  <a:lnTo>
                    <a:pt x="21593" y="11360"/>
                  </a:lnTo>
                  <a:lnTo>
                    <a:pt x="21477" y="12445"/>
                  </a:lnTo>
                  <a:lnTo>
                    <a:pt x="21265" y="13503"/>
                  </a:lnTo>
                  <a:lnTo>
                    <a:pt x="20944" y="14521"/>
                  </a:lnTo>
                  <a:lnTo>
                    <a:pt x="20542" y="15483"/>
                  </a:lnTo>
                  <a:lnTo>
                    <a:pt x="20036" y="16405"/>
                  </a:lnTo>
                  <a:lnTo>
                    <a:pt x="19463" y="17258"/>
                  </a:lnTo>
                  <a:lnTo>
                    <a:pt x="18800" y="18064"/>
                  </a:lnTo>
                  <a:lnTo>
                    <a:pt x="18063" y="18801"/>
                  </a:lnTo>
                  <a:lnTo>
                    <a:pt x="17264" y="19456"/>
                  </a:lnTo>
                  <a:lnTo>
                    <a:pt x="16396" y="20037"/>
                  </a:lnTo>
                  <a:lnTo>
                    <a:pt x="15488" y="20535"/>
                  </a:lnTo>
                  <a:lnTo>
                    <a:pt x="14512" y="20951"/>
                  </a:lnTo>
                  <a:lnTo>
                    <a:pt x="13494" y="21259"/>
                  </a:lnTo>
                  <a:lnTo>
                    <a:pt x="12442" y="21484"/>
                  </a:lnTo>
                  <a:lnTo>
                    <a:pt x="11350" y="21586"/>
                  </a:lnTo>
                  <a:lnTo>
                    <a:pt x="10797" y="21600"/>
                  </a:lnTo>
                  <a:close/>
                </a:path>
              </a:pathLst>
            </a:custGeom>
            <a:solidFill>
              <a:srgbClr val="A2B969"/>
            </a:solidFill>
            <a:ln w="9525" cap="flat">
              <a:solidFill>
                <a:srgbClr val="7E944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6" name="Freeform 454"/>
            <p:cNvSpPr/>
            <p:nvPr/>
          </p:nvSpPr>
          <p:spPr>
            <a:xfrm>
              <a:off x="2802292" y="305681"/>
              <a:ext cx="982814" cy="982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244" y="21580"/>
                  </a:lnTo>
                  <a:lnTo>
                    <a:pt x="9160" y="21480"/>
                  </a:lnTo>
                  <a:lnTo>
                    <a:pt x="8102" y="21259"/>
                  </a:lnTo>
                  <a:lnTo>
                    <a:pt x="7084" y="20937"/>
                  </a:lnTo>
                  <a:lnTo>
                    <a:pt x="6113" y="20529"/>
                  </a:lnTo>
                  <a:lnTo>
                    <a:pt x="5202" y="20040"/>
                  </a:lnTo>
                  <a:lnTo>
                    <a:pt x="4332" y="19458"/>
                  </a:lnTo>
                  <a:lnTo>
                    <a:pt x="3535" y="18795"/>
                  </a:lnTo>
                  <a:lnTo>
                    <a:pt x="2805" y="18059"/>
                  </a:lnTo>
                  <a:lnTo>
                    <a:pt x="2149" y="17263"/>
                  </a:lnTo>
                  <a:lnTo>
                    <a:pt x="1553" y="16392"/>
                  </a:lnTo>
                  <a:lnTo>
                    <a:pt x="1065" y="15482"/>
                  </a:lnTo>
                  <a:lnTo>
                    <a:pt x="656" y="14512"/>
                  </a:lnTo>
                  <a:lnTo>
                    <a:pt x="335" y="13494"/>
                  </a:lnTo>
                  <a:lnTo>
                    <a:pt x="114" y="12450"/>
                  </a:lnTo>
                  <a:lnTo>
                    <a:pt x="13" y="11352"/>
                  </a:lnTo>
                  <a:lnTo>
                    <a:pt x="0" y="10797"/>
                  </a:lnTo>
                  <a:lnTo>
                    <a:pt x="13" y="10241"/>
                  </a:lnTo>
                  <a:lnTo>
                    <a:pt x="114" y="9150"/>
                  </a:lnTo>
                  <a:lnTo>
                    <a:pt x="335" y="8099"/>
                  </a:lnTo>
                  <a:lnTo>
                    <a:pt x="656" y="7082"/>
                  </a:lnTo>
                  <a:lnTo>
                    <a:pt x="1065" y="6111"/>
                  </a:lnTo>
                  <a:lnTo>
                    <a:pt x="1553" y="5194"/>
                  </a:lnTo>
                  <a:lnTo>
                    <a:pt x="2149" y="4337"/>
                  </a:lnTo>
                  <a:lnTo>
                    <a:pt x="2805" y="3534"/>
                  </a:lnTo>
                  <a:lnTo>
                    <a:pt x="3535" y="2798"/>
                  </a:lnTo>
                  <a:lnTo>
                    <a:pt x="4332" y="2142"/>
                  </a:lnTo>
                  <a:lnTo>
                    <a:pt x="5202" y="1560"/>
                  </a:lnTo>
                  <a:lnTo>
                    <a:pt x="6113" y="1058"/>
                  </a:lnTo>
                  <a:lnTo>
                    <a:pt x="7084" y="649"/>
                  </a:lnTo>
                  <a:lnTo>
                    <a:pt x="8102" y="335"/>
                  </a:lnTo>
                  <a:lnTo>
                    <a:pt x="9160" y="120"/>
                  </a:lnTo>
                  <a:lnTo>
                    <a:pt x="10244" y="7"/>
                  </a:lnTo>
                  <a:lnTo>
                    <a:pt x="10800" y="0"/>
                  </a:lnTo>
                  <a:lnTo>
                    <a:pt x="11356" y="7"/>
                  </a:lnTo>
                  <a:lnTo>
                    <a:pt x="12447" y="120"/>
                  </a:lnTo>
                  <a:lnTo>
                    <a:pt x="13505" y="335"/>
                  </a:lnTo>
                  <a:lnTo>
                    <a:pt x="14516" y="649"/>
                  </a:lnTo>
                  <a:lnTo>
                    <a:pt x="15487" y="1058"/>
                  </a:lnTo>
                  <a:lnTo>
                    <a:pt x="16404" y="1560"/>
                  </a:lnTo>
                  <a:lnTo>
                    <a:pt x="17261" y="2142"/>
                  </a:lnTo>
                  <a:lnTo>
                    <a:pt x="18065" y="2798"/>
                  </a:lnTo>
                  <a:lnTo>
                    <a:pt x="18801" y="3534"/>
                  </a:lnTo>
                  <a:lnTo>
                    <a:pt x="19457" y="4337"/>
                  </a:lnTo>
                  <a:lnTo>
                    <a:pt x="20040" y="5194"/>
                  </a:lnTo>
                  <a:lnTo>
                    <a:pt x="20542" y="6111"/>
                  </a:lnTo>
                  <a:lnTo>
                    <a:pt x="20951" y="7082"/>
                  </a:lnTo>
                  <a:lnTo>
                    <a:pt x="21265" y="8099"/>
                  </a:lnTo>
                  <a:lnTo>
                    <a:pt x="21479" y="9150"/>
                  </a:lnTo>
                  <a:lnTo>
                    <a:pt x="21593" y="10241"/>
                  </a:lnTo>
                  <a:lnTo>
                    <a:pt x="21600" y="10797"/>
                  </a:lnTo>
                  <a:lnTo>
                    <a:pt x="21593" y="11352"/>
                  </a:lnTo>
                  <a:lnTo>
                    <a:pt x="21479" y="12450"/>
                  </a:lnTo>
                  <a:lnTo>
                    <a:pt x="21265" y="13494"/>
                  </a:lnTo>
                  <a:lnTo>
                    <a:pt x="20951" y="14512"/>
                  </a:lnTo>
                  <a:lnTo>
                    <a:pt x="20542" y="15482"/>
                  </a:lnTo>
                  <a:lnTo>
                    <a:pt x="20040" y="16392"/>
                  </a:lnTo>
                  <a:lnTo>
                    <a:pt x="19457" y="17263"/>
                  </a:lnTo>
                  <a:lnTo>
                    <a:pt x="18801" y="18059"/>
                  </a:lnTo>
                  <a:lnTo>
                    <a:pt x="18065" y="18795"/>
                  </a:lnTo>
                  <a:lnTo>
                    <a:pt x="17261" y="19458"/>
                  </a:lnTo>
                  <a:lnTo>
                    <a:pt x="16404" y="20040"/>
                  </a:lnTo>
                  <a:lnTo>
                    <a:pt x="15487" y="20529"/>
                  </a:lnTo>
                  <a:lnTo>
                    <a:pt x="14516" y="20937"/>
                  </a:lnTo>
                  <a:lnTo>
                    <a:pt x="13505" y="21259"/>
                  </a:lnTo>
                  <a:lnTo>
                    <a:pt x="12447" y="21480"/>
                  </a:lnTo>
                  <a:lnTo>
                    <a:pt x="11356" y="21580"/>
                  </a:lnTo>
                  <a:lnTo>
                    <a:pt x="10800" y="21600"/>
                  </a:lnTo>
                  <a:close/>
                </a:path>
              </a:pathLst>
            </a:custGeom>
            <a:noFill/>
            <a:ln w="60325" cap="flat">
              <a:solidFill>
                <a:srgbClr val="80A93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7" name="Freeform 464"/>
            <p:cNvSpPr/>
            <p:nvPr/>
          </p:nvSpPr>
          <p:spPr>
            <a:xfrm>
              <a:off x="1424892" y="1210549"/>
              <a:ext cx="1208116" cy="1208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245" y="21589"/>
                  </a:lnTo>
                  <a:lnTo>
                    <a:pt x="9151" y="21480"/>
                  </a:lnTo>
                  <a:lnTo>
                    <a:pt x="8101" y="21268"/>
                  </a:lnTo>
                  <a:lnTo>
                    <a:pt x="7084" y="20947"/>
                  </a:lnTo>
                  <a:lnTo>
                    <a:pt x="6110" y="20539"/>
                  </a:lnTo>
                  <a:lnTo>
                    <a:pt x="5196" y="20038"/>
                  </a:lnTo>
                  <a:lnTo>
                    <a:pt x="4336" y="19456"/>
                  </a:lnTo>
                  <a:lnTo>
                    <a:pt x="3537" y="18798"/>
                  </a:lnTo>
                  <a:lnTo>
                    <a:pt x="2802" y="18063"/>
                  </a:lnTo>
                  <a:lnTo>
                    <a:pt x="2144" y="17264"/>
                  </a:lnTo>
                  <a:lnTo>
                    <a:pt x="1556" y="16399"/>
                  </a:lnTo>
                  <a:lnTo>
                    <a:pt x="1061" y="15485"/>
                  </a:lnTo>
                  <a:lnTo>
                    <a:pt x="653" y="14516"/>
                  </a:lnTo>
                  <a:lnTo>
                    <a:pt x="337" y="13504"/>
                  </a:lnTo>
                  <a:lnTo>
                    <a:pt x="120" y="12443"/>
                  </a:lnTo>
                  <a:lnTo>
                    <a:pt x="11" y="11360"/>
                  </a:lnTo>
                  <a:lnTo>
                    <a:pt x="0" y="10800"/>
                  </a:lnTo>
                  <a:lnTo>
                    <a:pt x="11" y="10245"/>
                  </a:lnTo>
                  <a:lnTo>
                    <a:pt x="120" y="9151"/>
                  </a:lnTo>
                  <a:lnTo>
                    <a:pt x="337" y="8101"/>
                  </a:lnTo>
                  <a:lnTo>
                    <a:pt x="653" y="7084"/>
                  </a:lnTo>
                  <a:lnTo>
                    <a:pt x="1061" y="6110"/>
                  </a:lnTo>
                  <a:lnTo>
                    <a:pt x="1556" y="5196"/>
                  </a:lnTo>
                  <a:lnTo>
                    <a:pt x="2144" y="4336"/>
                  </a:lnTo>
                  <a:lnTo>
                    <a:pt x="2802" y="3537"/>
                  </a:lnTo>
                  <a:lnTo>
                    <a:pt x="3537" y="2802"/>
                  </a:lnTo>
                  <a:lnTo>
                    <a:pt x="4336" y="2144"/>
                  </a:lnTo>
                  <a:lnTo>
                    <a:pt x="5196" y="1556"/>
                  </a:lnTo>
                  <a:lnTo>
                    <a:pt x="6110" y="1061"/>
                  </a:lnTo>
                  <a:lnTo>
                    <a:pt x="7084" y="653"/>
                  </a:lnTo>
                  <a:lnTo>
                    <a:pt x="8101" y="337"/>
                  </a:lnTo>
                  <a:lnTo>
                    <a:pt x="9151" y="120"/>
                  </a:lnTo>
                  <a:lnTo>
                    <a:pt x="10245" y="5"/>
                  </a:lnTo>
                  <a:lnTo>
                    <a:pt x="10800" y="0"/>
                  </a:lnTo>
                  <a:lnTo>
                    <a:pt x="11360" y="5"/>
                  </a:lnTo>
                  <a:lnTo>
                    <a:pt x="12443" y="120"/>
                  </a:lnTo>
                  <a:lnTo>
                    <a:pt x="13504" y="337"/>
                  </a:lnTo>
                  <a:lnTo>
                    <a:pt x="14516" y="653"/>
                  </a:lnTo>
                  <a:lnTo>
                    <a:pt x="15485" y="1061"/>
                  </a:lnTo>
                  <a:lnTo>
                    <a:pt x="16399" y="1556"/>
                  </a:lnTo>
                  <a:lnTo>
                    <a:pt x="17264" y="2144"/>
                  </a:lnTo>
                  <a:lnTo>
                    <a:pt x="18063" y="2802"/>
                  </a:lnTo>
                  <a:lnTo>
                    <a:pt x="18798" y="3537"/>
                  </a:lnTo>
                  <a:lnTo>
                    <a:pt x="19462" y="4336"/>
                  </a:lnTo>
                  <a:lnTo>
                    <a:pt x="20038" y="5196"/>
                  </a:lnTo>
                  <a:lnTo>
                    <a:pt x="20539" y="6110"/>
                  </a:lnTo>
                  <a:lnTo>
                    <a:pt x="20947" y="7084"/>
                  </a:lnTo>
                  <a:lnTo>
                    <a:pt x="21268" y="8101"/>
                  </a:lnTo>
                  <a:lnTo>
                    <a:pt x="21480" y="9151"/>
                  </a:lnTo>
                  <a:lnTo>
                    <a:pt x="21589" y="10245"/>
                  </a:lnTo>
                  <a:lnTo>
                    <a:pt x="21600" y="10800"/>
                  </a:lnTo>
                  <a:lnTo>
                    <a:pt x="21589" y="11360"/>
                  </a:lnTo>
                  <a:lnTo>
                    <a:pt x="21480" y="12443"/>
                  </a:lnTo>
                  <a:lnTo>
                    <a:pt x="21268" y="13504"/>
                  </a:lnTo>
                  <a:lnTo>
                    <a:pt x="20947" y="14516"/>
                  </a:lnTo>
                  <a:lnTo>
                    <a:pt x="20539" y="15485"/>
                  </a:lnTo>
                  <a:lnTo>
                    <a:pt x="20038" y="16399"/>
                  </a:lnTo>
                  <a:lnTo>
                    <a:pt x="19462" y="17264"/>
                  </a:lnTo>
                  <a:lnTo>
                    <a:pt x="18798" y="18063"/>
                  </a:lnTo>
                  <a:lnTo>
                    <a:pt x="18063" y="18798"/>
                  </a:lnTo>
                  <a:lnTo>
                    <a:pt x="17264" y="19456"/>
                  </a:lnTo>
                  <a:lnTo>
                    <a:pt x="16399" y="20038"/>
                  </a:lnTo>
                  <a:lnTo>
                    <a:pt x="15485" y="20539"/>
                  </a:lnTo>
                  <a:lnTo>
                    <a:pt x="14516" y="20947"/>
                  </a:lnTo>
                  <a:lnTo>
                    <a:pt x="13504" y="21268"/>
                  </a:lnTo>
                  <a:lnTo>
                    <a:pt x="12443" y="21480"/>
                  </a:lnTo>
                  <a:lnTo>
                    <a:pt x="11360" y="21589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4CC1E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8" name="Freeform 465"/>
            <p:cNvSpPr/>
            <p:nvPr/>
          </p:nvSpPr>
          <p:spPr>
            <a:xfrm>
              <a:off x="1530847" y="1316505"/>
              <a:ext cx="997427" cy="9974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21600"/>
                  </a:moveTo>
                  <a:lnTo>
                    <a:pt x="10243" y="21580"/>
                  </a:lnTo>
                  <a:lnTo>
                    <a:pt x="9149" y="21468"/>
                  </a:lnTo>
                  <a:lnTo>
                    <a:pt x="8101" y="21257"/>
                  </a:lnTo>
                  <a:lnTo>
                    <a:pt x="7079" y="20941"/>
                  </a:lnTo>
                  <a:lnTo>
                    <a:pt x="6117" y="20532"/>
                  </a:lnTo>
                  <a:lnTo>
                    <a:pt x="5194" y="20031"/>
                  </a:lnTo>
                  <a:lnTo>
                    <a:pt x="4331" y="19451"/>
                  </a:lnTo>
                  <a:lnTo>
                    <a:pt x="3540" y="18792"/>
                  </a:lnTo>
                  <a:lnTo>
                    <a:pt x="2801" y="18060"/>
                  </a:lnTo>
                  <a:lnTo>
                    <a:pt x="2142" y="17256"/>
                  </a:lnTo>
                  <a:lnTo>
                    <a:pt x="1556" y="16393"/>
                  </a:lnTo>
                  <a:lnTo>
                    <a:pt x="1061" y="15483"/>
                  </a:lnTo>
                  <a:lnTo>
                    <a:pt x="646" y="14508"/>
                  </a:lnTo>
                  <a:lnTo>
                    <a:pt x="336" y="13499"/>
                  </a:lnTo>
                  <a:lnTo>
                    <a:pt x="119" y="12438"/>
                  </a:lnTo>
                  <a:lnTo>
                    <a:pt x="7" y="11357"/>
                  </a:lnTo>
                  <a:lnTo>
                    <a:pt x="0" y="10797"/>
                  </a:lnTo>
                  <a:lnTo>
                    <a:pt x="7" y="10243"/>
                  </a:lnTo>
                  <a:lnTo>
                    <a:pt x="119" y="9149"/>
                  </a:lnTo>
                  <a:lnTo>
                    <a:pt x="336" y="8101"/>
                  </a:lnTo>
                  <a:lnTo>
                    <a:pt x="646" y="7079"/>
                  </a:lnTo>
                  <a:lnTo>
                    <a:pt x="1061" y="6117"/>
                  </a:lnTo>
                  <a:lnTo>
                    <a:pt x="1556" y="5194"/>
                  </a:lnTo>
                  <a:lnTo>
                    <a:pt x="2142" y="4331"/>
                  </a:lnTo>
                  <a:lnTo>
                    <a:pt x="2801" y="3540"/>
                  </a:lnTo>
                  <a:lnTo>
                    <a:pt x="3540" y="2801"/>
                  </a:lnTo>
                  <a:lnTo>
                    <a:pt x="4331" y="2142"/>
                  </a:lnTo>
                  <a:lnTo>
                    <a:pt x="5194" y="1556"/>
                  </a:lnTo>
                  <a:lnTo>
                    <a:pt x="6117" y="1061"/>
                  </a:lnTo>
                  <a:lnTo>
                    <a:pt x="7079" y="646"/>
                  </a:lnTo>
                  <a:lnTo>
                    <a:pt x="8101" y="330"/>
                  </a:lnTo>
                  <a:lnTo>
                    <a:pt x="9149" y="119"/>
                  </a:lnTo>
                  <a:lnTo>
                    <a:pt x="10243" y="7"/>
                  </a:lnTo>
                  <a:lnTo>
                    <a:pt x="10797" y="0"/>
                  </a:lnTo>
                  <a:lnTo>
                    <a:pt x="11357" y="7"/>
                  </a:lnTo>
                  <a:lnTo>
                    <a:pt x="12438" y="119"/>
                  </a:lnTo>
                  <a:lnTo>
                    <a:pt x="13499" y="330"/>
                  </a:lnTo>
                  <a:lnTo>
                    <a:pt x="14514" y="646"/>
                  </a:lnTo>
                  <a:lnTo>
                    <a:pt x="15483" y="1061"/>
                  </a:lnTo>
                  <a:lnTo>
                    <a:pt x="16393" y="1556"/>
                  </a:lnTo>
                  <a:lnTo>
                    <a:pt x="17256" y="2142"/>
                  </a:lnTo>
                  <a:lnTo>
                    <a:pt x="18060" y="2801"/>
                  </a:lnTo>
                  <a:lnTo>
                    <a:pt x="18792" y="3540"/>
                  </a:lnTo>
                  <a:lnTo>
                    <a:pt x="19451" y="4331"/>
                  </a:lnTo>
                  <a:lnTo>
                    <a:pt x="20031" y="5194"/>
                  </a:lnTo>
                  <a:lnTo>
                    <a:pt x="20532" y="6117"/>
                  </a:lnTo>
                  <a:lnTo>
                    <a:pt x="20941" y="7079"/>
                  </a:lnTo>
                  <a:lnTo>
                    <a:pt x="21257" y="8101"/>
                  </a:lnTo>
                  <a:lnTo>
                    <a:pt x="21475" y="9149"/>
                  </a:lnTo>
                  <a:lnTo>
                    <a:pt x="21580" y="10243"/>
                  </a:lnTo>
                  <a:lnTo>
                    <a:pt x="21600" y="10797"/>
                  </a:lnTo>
                  <a:lnTo>
                    <a:pt x="21580" y="11357"/>
                  </a:lnTo>
                  <a:lnTo>
                    <a:pt x="21475" y="12438"/>
                  </a:lnTo>
                  <a:lnTo>
                    <a:pt x="21257" y="13499"/>
                  </a:lnTo>
                  <a:lnTo>
                    <a:pt x="20941" y="14508"/>
                  </a:lnTo>
                  <a:lnTo>
                    <a:pt x="20532" y="15483"/>
                  </a:lnTo>
                  <a:lnTo>
                    <a:pt x="20031" y="16393"/>
                  </a:lnTo>
                  <a:lnTo>
                    <a:pt x="19451" y="17256"/>
                  </a:lnTo>
                  <a:lnTo>
                    <a:pt x="18792" y="18060"/>
                  </a:lnTo>
                  <a:lnTo>
                    <a:pt x="18060" y="18792"/>
                  </a:lnTo>
                  <a:lnTo>
                    <a:pt x="17256" y="19451"/>
                  </a:lnTo>
                  <a:lnTo>
                    <a:pt x="16393" y="20031"/>
                  </a:lnTo>
                  <a:lnTo>
                    <a:pt x="15483" y="20532"/>
                  </a:lnTo>
                  <a:lnTo>
                    <a:pt x="14514" y="20941"/>
                  </a:lnTo>
                  <a:lnTo>
                    <a:pt x="13499" y="21257"/>
                  </a:lnTo>
                  <a:lnTo>
                    <a:pt x="12438" y="21468"/>
                  </a:lnTo>
                  <a:lnTo>
                    <a:pt x="11357" y="21580"/>
                  </a:lnTo>
                  <a:lnTo>
                    <a:pt x="10797" y="21600"/>
                  </a:lnTo>
                  <a:close/>
                </a:path>
              </a:pathLst>
            </a:custGeom>
            <a:noFill/>
            <a:ln w="103188" cap="flat">
              <a:solidFill>
                <a:srgbClr val="13A1D9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19" name="Freeform 468"/>
            <p:cNvSpPr/>
            <p:nvPr/>
          </p:nvSpPr>
          <p:spPr>
            <a:xfrm>
              <a:off x="224085" y="202164"/>
              <a:ext cx="1188631" cy="1188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2" y="21600"/>
                  </a:moveTo>
                  <a:lnTo>
                    <a:pt x="10244" y="21594"/>
                  </a:lnTo>
                  <a:lnTo>
                    <a:pt x="9154" y="21484"/>
                  </a:lnTo>
                  <a:lnTo>
                    <a:pt x="8098" y="21274"/>
                  </a:lnTo>
                  <a:lnTo>
                    <a:pt x="7080" y="20958"/>
                  </a:lnTo>
                  <a:lnTo>
                    <a:pt x="6112" y="20538"/>
                  </a:lnTo>
                  <a:lnTo>
                    <a:pt x="5194" y="20046"/>
                  </a:lnTo>
                  <a:lnTo>
                    <a:pt x="4337" y="19465"/>
                  </a:lnTo>
                  <a:lnTo>
                    <a:pt x="3529" y="18796"/>
                  </a:lnTo>
                  <a:lnTo>
                    <a:pt x="2799" y="18065"/>
                  </a:lnTo>
                  <a:lnTo>
                    <a:pt x="2141" y="17269"/>
                  </a:lnTo>
                  <a:lnTo>
                    <a:pt x="1554" y="16406"/>
                  </a:lnTo>
                  <a:lnTo>
                    <a:pt x="1056" y="15488"/>
                  </a:lnTo>
                  <a:lnTo>
                    <a:pt x="647" y="14520"/>
                  </a:lnTo>
                  <a:lnTo>
                    <a:pt x="332" y="13508"/>
                  </a:lnTo>
                  <a:lnTo>
                    <a:pt x="122" y="12446"/>
                  </a:lnTo>
                  <a:lnTo>
                    <a:pt x="6" y="11361"/>
                  </a:lnTo>
                  <a:lnTo>
                    <a:pt x="0" y="10803"/>
                  </a:lnTo>
                  <a:lnTo>
                    <a:pt x="6" y="10244"/>
                  </a:lnTo>
                  <a:lnTo>
                    <a:pt x="122" y="9154"/>
                  </a:lnTo>
                  <a:lnTo>
                    <a:pt x="332" y="8103"/>
                  </a:lnTo>
                  <a:lnTo>
                    <a:pt x="647" y="7091"/>
                  </a:lnTo>
                  <a:lnTo>
                    <a:pt x="1056" y="6118"/>
                  </a:lnTo>
                  <a:lnTo>
                    <a:pt x="1554" y="5199"/>
                  </a:lnTo>
                  <a:lnTo>
                    <a:pt x="2141" y="4337"/>
                  </a:lnTo>
                  <a:lnTo>
                    <a:pt x="2799" y="3535"/>
                  </a:lnTo>
                  <a:lnTo>
                    <a:pt x="3529" y="2804"/>
                  </a:lnTo>
                  <a:lnTo>
                    <a:pt x="4337" y="2146"/>
                  </a:lnTo>
                  <a:lnTo>
                    <a:pt x="5194" y="1565"/>
                  </a:lnTo>
                  <a:lnTo>
                    <a:pt x="6112" y="1062"/>
                  </a:lnTo>
                  <a:lnTo>
                    <a:pt x="7080" y="653"/>
                  </a:lnTo>
                  <a:lnTo>
                    <a:pt x="8098" y="337"/>
                  </a:lnTo>
                  <a:lnTo>
                    <a:pt x="9154" y="122"/>
                  </a:lnTo>
                  <a:lnTo>
                    <a:pt x="10244" y="17"/>
                  </a:lnTo>
                  <a:lnTo>
                    <a:pt x="10792" y="0"/>
                  </a:lnTo>
                  <a:lnTo>
                    <a:pt x="11356" y="17"/>
                  </a:lnTo>
                  <a:lnTo>
                    <a:pt x="12446" y="122"/>
                  </a:lnTo>
                  <a:lnTo>
                    <a:pt x="13497" y="337"/>
                  </a:lnTo>
                  <a:lnTo>
                    <a:pt x="14514" y="653"/>
                  </a:lnTo>
                  <a:lnTo>
                    <a:pt x="15482" y="1062"/>
                  </a:lnTo>
                  <a:lnTo>
                    <a:pt x="16401" y="1565"/>
                  </a:lnTo>
                  <a:lnTo>
                    <a:pt x="17263" y="2146"/>
                  </a:lnTo>
                  <a:lnTo>
                    <a:pt x="18065" y="2804"/>
                  </a:lnTo>
                  <a:lnTo>
                    <a:pt x="18796" y="3535"/>
                  </a:lnTo>
                  <a:lnTo>
                    <a:pt x="19454" y="4337"/>
                  </a:lnTo>
                  <a:lnTo>
                    <a:pt x="20035" y="5199"/>
                  </a:lnTo>
                  <a:lnTo>
                    <a:pt x="20538" y="6118"/>
                  </a:lnTo>
                  <a:lnTo>
                    <a:pt x="20947" y="7091"/>
                  </a:lnTo>
                  <a:lnTo>
                    <a:pt x="21263" y="8103"/>
                  </a:lnTo>
                  <a:lnTo>
                    <a:pt x="21478" y="9154"/>
                  </a:lnTo>
                  <a:lnTo>
                    <a:pt x="21589" y="10244"/>
                  </a:lnTo>
                  <a:lnTo>
                    <a:pt x="21600" y="10803"/>
                  </a:lnTo>
                  <a:lnTo>
                    <a:pt x="21589" y="11361"/>
                  </a:lnTo>
                  <a:lnTo>
                    <a:pt x="21478" y="12446"/>
                  </a:lnTo>
                  <a:lnTo>
                    <a:pt x="21263" y="13508"/>
                  </a:lnTo>
                  <a:lnTo>
                    <a:pt x="20947" y="14520"/>
                  </a:lnTo>
                  <a:lnTo>
                    <a:pt x="20538" y="15488"/>
                  </a:lnTo>
                  <a:lnTo>
                    <a:pt x="20035" y="16406"/>
                  </a:lnTo>
                  <a:lnTo>
                    <a:pt x="19454" y="17269"/>
                  </a:lnTo>
                  <a:lnTo>
                    <a:pt x="18796" y="18065"/>
                  </a:lnTo>
                  <a:lnTo>
                    <a:pt x="18065" y="18796"/>
                  </a:lnTo>
                  <a:lnTo>
                    <a:pt x="17263" y="19465"/>
                  </a:lnTo>
                  <a:lnTo>
                    <a:pt x="16401" y="20046"/>
                  </a:lnTo>
                  <a:lnTo>
                    <a:pt x="15482" y="20538"/>
                  </a:lnTo>
                  <a:lnTo>
                    <a:pt x="14514" y="20958"/>
                  </a:lnTo>
                  <a:lnTo>
                    <a:pt x="13497" y="21274"/>
                  </a:lnTo>
                  <a:lnTo>
                    <a:pt x="12446" y="21484"/>
                  </a:lnTo>
                  <a:lnTo>
                    <a:pt x="11356" y="21594"/>
                  </a:lnTo>
                  <a:lnTo>
                    <a:pt x="10792" y="21600"/>
                  </a:lnTo>
                  <a:close/>
                </a:path>
              </a:pathLst>
            </a:custGeom>
            <a:solidFill>
              <a:srgbClr val="C1301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0" name="Freeform 469"/>
            <p:cNvSpPr/>
            <p:nvPr/>
          </p:nvSpPr>
          <p:spPr>
            <a:xfrm>
              <a:off x="299593" y="278889"/>
              <a:ext cx="1037615" cy="10363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21600"/>
                  </a:moveTo>
                  <a:lnTo>
                    <a:pt x="10249" y="21594"/>
                  </a:lnTo>
                  <a:lnTo>
                    <a:pt x="9152" y="21480"/>
                  </a:lnTo>
                  <a:lnTo>
                    <a:pt x="8100" y="21264"/>
                  </a:lnTo>
                  <a:lnTo>
                    <a:pt x="7086" y="20953"/>
                  </a:lnTo>
                  <a:lnTo>
                    <a:pt x="6123" y="20541"/>
                  </a:lnTo>
                  <a:lnTo>
                    <a:pt x="5204" y="20040"/>
                  </a:lnTo>
                  <a:lnTo>
                    <a:pt x="4342" y="19456"/>
                  </a:lnTo>
                  <a:lnTo>
                    <a:pt x="3543" y="18797"/>
                  </a:lnTo>
                  <a:lnTo>
                    <a:pt x="2801" y="18068"/>
                  </a:lnTo>
                  <a:lnTo>
                    <a:pt x="2149" y="17262"/>
                  </a:lnTo>
                  <a:lnTo>
                    <a:pt x="1565" y="16400"/>
                  </a:lnTo>
                  <a:lnTo>
                    <a:pt x="1071" y="15487"/>
                  </a:lnTo>
                  <a:lnTo>
                    <a:pt x="659" y="14516"/>
                  </a:lnTo>
                  <a:lnTo>
                    <a:pt x="342" y="13495"/>
                  </a:lnTo>
                  <a:lnTo>
                    <a:pt x="127" y="12443"/>
                  </a:lnTo>
                  <a:lnTo>
                    <a:pt x="19" y="11358"/>
                  </a:lnTo>
                  <a:lnTo>
                    <a:pt x="0" y="10800"/>
                  </a:lnTo>
                  <a:lnTo>
                    <a:pt x="19" y="10242"/>
                  </a:lnTo>
                  <a:lnTo>
                    <a:pt x="127" y="9157"/>
                  </a:lnTo>
                  <a:lnTo>
                    <a:pt x="342" y="8098"/>
                  </a:lnTo>
                  <a:lnTo>
                    <a:pt x="659" y="7084"/>
                  </a:lnTo>
                  <a:lnTo>
                    <a:pt x="1071" y="6113"/>
                  </a:lnTo>
                  <a:lnTo>
                    <a:pt x="1565" y="5194"/>
                  </a:lnTo>
                  <a:lnTo>
                    <a:pt x="2149" y="4331"/>
                  </a:lnTo>
                  <a:lnTo>
                    <a:pt x="2801" y="3532"/>
                  </a:lnTo>
                  <a:lnTo>
                    <a:pt x="3543" y="2803"/>
                  </a:lnTo>
                  <a:lnTo>
                    <a:pt x="4342" y="2137"/>
                  </a:lnTo>
                  <a:lnTo>
                    <a:pt x="5204" y="1560"/>
                  </a:lnTo>
                  <a:lnTo>
                    <a:pt x="6123" y="1059"/>
                  </a:lnTo>
                  <a:lnTo>
                    <a:pt x="7086" y="653"/>
                  </a:lnTo>
                  <a:lnTo>
                    <a:pt x="8100" y="336"/>
                  </a:lnTo>
                  <a:lnTo>
                    <a:pt x="9152" y="114"/>
                  </a:lnTo>
                  <a:lnTo>
                    <a:pt x="10249" y="6"/>
                  </a:lnTo>
                  <a:lnTo>
                    <a:pt x="10794" y="0"/>
                  </a:lnTo>
                  <a:lnTo>
                    <a:pt x="11358" y="6"/>
                  </a:lnTo>
                  <a:lnTo>
                    <a:pt x="12448" y="114"/>
                  </a:lnTo>
                  <a:lnTo>
                    <a:pt x="13500" y="336"/>
                  </a:lnTo>
                  <a:lnTo>
                    <a:pt x="14520" y="653"/>
                  </a:lnTo>
                  <a:lnTo>
                    <a:pt x="15477" y="1059"/>
                  </a:lnTo>
                  <a:lnTo>
                    <a:pt x="16396" y="1560"/>
                  </a:lnTo>
                  <a:lnTo>
                    <a:pt x="17265" y="2137"/>
                  </a:lnTo>
                  <a:lnTo>
                    <a:pt x="18057" y="2803"/>
                  </a:lnTo>
                  <a:lnTo>
                    <a:pt x="18799" y="3532"/>
                  </a:lnTo>
                  <a:lnTo>
                    <a:pt x="19458" y="4331"/>
                  </a:lnTo>
                  <a:lnTo>
                    <a:pt x="20041" y="5194"/>
                  </a:lnTo>
                  <a:lnTo>
                    <a:pt x="20529" y="6113"/>
                  </a:lnTo>
                  <a:lnTo>
                    <a:pt x="20941" y="7084"/>
                  </a:lnTo>
                  <a:lnTo>
                    <a:pt x="21264" y="8098"/>
                  </a:lnTo>
                  <a:lnTo>
                    <a:pt x="21473" y="9157"/>
                  </a:lnTo>
                  <a:lnTo>
                    <a:pt x="21581" y="10242"/>
                  </a:lnTo>
                  <a:lnTo>
                    <a:pt x="21600" y="10800"/>
                  </a:lnTo>
                  <a:lnTo>
                    <a:pt x="21581" y="11358"/>
                  </a:lnTo>
                  <a:lnTo>
                    <a:pt x="21473" y="12443"/>
                  </a:lnTo>
                  <a:lnTo>
                    <a:pt x="21264" y="13495"/>
                  </a:lnTo>
                  <a:lnTo>
                    <a:pt x="20941" y="14516"/>
                  </a:lnTo>
                  <a:lnTo>
                    <a:pt x="20529" y="15487"/>
                  </a:lnTo>
                  <a:lnTo>
                    <a:pt x="20041" y="16400"/>
                  </a:lnTo>
                  <a:lnTo>
                    <a:pt x="19458" y="17262"/>
                  </a:lnTo>
                  <a:lnTo>
                    <a:pt x="18799" y="18068"/>
                  </a:lnTo>
                  <a:lnTo>
                    <a:pt x="18057" y="18797"/>
                  </a:lnTo>
                  <a:lnTo>
                    <a:pt x="17265" y="19456"/>
                  </a:lnTo>
                  <a:lnTo>
                    <a:pt x="16396" y="20040"/>
                  </a:lnTo>
                  <a:lnTo>
                    <a:pt x="15477" y="20541"/>
                  </a:lnTo>
                  <a:lnTo>
                    <a:pt x="14520" y="20953"/>
                  </a:lnTo>
                  <a:lnTo>
                    <a:pt x="13500" y="21264"/>
                  </a:lnTo>
                  <a:lnTo>
                    <a:pt x="12448" y="21480"/>
                  </a:lnTo>
                  <a:lnTo>
                    <a:pt x="11358" y="21594"/>
                  </a:lnTo>
                  <a:lnTo>
                    <a:pt x="10794" y="21600"/>
                  </a:lnTo>
                  <a:close/>
                </a:path>
              </a:pathLst>
            </a:custGeom>
            <a:noFill/>
            <a:ln w="85725" cap="flat">
              <a:solidFill>
                <a:srgbClr val="91241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521" name="Immagine" descr="Immagin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92801" y="471488"/>
              <a:ext cx="716319" cy="71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2" name="Freeform 460"/>
            <p:cNvSpPr/>
            <p:nvPr/>
          </p:nvSpPr>
          <p:spPr>
            <a:xfrm>
              <a:off x="2649548" y="2285918"/>
              <a:ext cx="1220296" cy="1220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21600"/>
                  </a:moveTo>
                  <a:lnTo>
                    <a:pt x="10245" y="21595"/>
                  </a:lnTo>
                  <a:lnTo>
                    <a:pt x="9151" y="21481"/>
                  </a:lnTo>
                  <a:lnTo>
                    <a:pt x="8100" y="21266"/>
                  </a:lnTo>
                  <a:lnTo>
                    <a:pt x="7087" y="20953"/>
                  </a:lnTo>
                  <a:lnTo>
                    <a:pt x="6117" y="20549"/>
                  </a:lnTo>
                  <a:lnTo>
                    <a:pt x="5201" y="20042"/>
                  </a:lnTo>
                  <a:lnTo>
                    <a:pt x="4333" y="19465"/>
                  </a:lnTo>
                  <a:lnTo>
                    <a:pt x="3535" y="18802"/>
                  </a:lnTo>
                  <a:lnTo>
                    <a:pt x="2802" y="18064"/>
                  </a:lnTo>
                  <a:lnTo>
                    <a:pt x="2140" y="17271"/>
                  </a:lnTo>
                  <a:lnTo>
                    <a:pt x="1563" y="16403"/>
                  </a:lnTo>
                  <a:lnTo>
                    <a:pt x="1062" y="15487"/>
                  </a:lnTo>
                  <a:lnTo>
                    <a:pt x="652" y="14517"/>
                  </a:lnTo>
                  <a:lnTo>
                    <a:pt x="340" y="13503"/>
                  </a:lnTo>
                  <a:lnTo>
                    <a:pt x="124" y="12447"/>
                  </a:lnTo>
                  <a:lnTo>
                    <a:pt x="11" y="11358"/>
                  </a:lnTo>
                  <a:lnTo>
                    <a:pt x="0" y="10803"/>
                  </a:lnTo>
                  <a:lnTo>
                    <a:pt x="11" y="10247"/>
                  </a:lnTo>
                  <a:lnTo>
                    <a:pt x="124" y="9159"/>
                  </a:lnTo>
                  <a:lnTo>
                    <a:pt x="340" y="8102"/>
                  </a:lnTo>
                  <a:lnTo>
                    <a:pt x="652" y="7083"/>
                  </a:lnTo>
                  <a:lnTo>
                    <a:pt x="1062" y="6118"/>
                  </a:lnTo>
                  <a:lnTo>
                    <a:pt x="1563" y="5197"/>
                  </a:lnTo>
                  <a:lnTo>
                    <a:pt x="2140" y="4339"/>
                  </a:lnTo>
                  <a:lnTo>
                    <a:pt x="2802" y="3536"/>
                  </a:lnTo>
                  <a:lnTo>
                    <a:pt x="3535" y="2798"/>
                  </a:lnTo>
                  <a:lnTo>
                    <a:pt x="4333" y="2145"/>
                  </a:lnTo>
                  <a:lnTo>
                    <a:pt x="5201" y="1563"/>
                  </a:lnTo>
                  <a:lnTo>
                    <a:pt x="6117" y="1062"/>
                  </a:lnTo>
                  <a:lnTo>
                    <a:pt x="7087" y="658"/>
                  </a:lnTo>
                  <a:lnTo>
                    <a:pt x="8100" y="334"/>
                  </a:lnTo>
                  <a:lnTo>
                    <a:pt x="9151" y="119"/>
                  </a:lnTo>
                  <a:lnTo>
                    <a:pt x="10245" y="11"/>
                  </a:lnTo>
                  <a:lnTo>
                    <a:pt x="10800" y="0"/>
                  </a:lnTo>
                  <a:lnTo>
                    <a:pt x="11355" y="11"/>
                  </a:lnTo>
                  <a:lnTo>
                    <a:pt x="12444" y="119"/>
                  </a:lnTo>
                  <a:lnTo>
                    <a:pt x="13500" y="334"/>
                  </a:lnTo>
                  <a:lnTo>
                    <a:pt x="14519" y="658"/>
                  </a:lnTo>
                  <a:lnTo>
                    <a:pt x="15483" y="1062"/>
                  </a:lnTo>
                  <a:lnTo>
                    <a:pt x="16405" y="1563"/>
                  </a:lnTo>
                  <a:lnTo>
                    <a:pt x="17262" y="2145"/>
                  </a:lnTo>
                  <a:lnTo>
                    <a:pt x="18065" y="2798"/>
                  </a:lnTo>
                  <a:lnTo>
                    <a:pt x="18798" y="3536"/>
                  </a:lnTo>
                  <a:lnTo>
                    <a:pt x="19455" y="4339"/>
                  </a:lnTo>
                  <a:lnTo>
                    <a:pt x="20037" y="5197"/>
                  </a:lnTo>
                  <a:lnTo>
                    <a:pt x="20538" y="6118"/>
                  </a:lnTo>
                  <a:lnTo>
                    <a:pt x="20953" y="7083"/>
                  </a:lnTo>
                  <a:lnTo>
                    <a:pt x="21266" y="8102"/>
                  </a:lnTo>
                  <a:lnTo>
                    <a:pt x="21481" y="9159"/>
                  </a:lnTo>
                  <a:lnTo>
                    <a:pt x="21589" y="10247"/>
                  </a:lnTo>
                  <a:lnTo>
                    <a:pt x="21600" y="10803"/>
                  </a:lnTo>
                  <a:lnTo>
                    <a:pt x="21589" y="11358"/>
                  </a:lnTo>
                  <a:lnTo>
                    <a:pt x="21481" y="12447"/>
                  </a:lnTo>
                  <a:lnTo>
                    <a:pt x="21266" y="13503"/>
                  </a:lnTo>
                  <a:lnTo>
                    <a:pt x="20953" y="14517"/>
                  </a:lnTo>
                  <a:lnTo>
                    <a:pt x="20538" y="15487"/>
                  </a:lnTo>
                  <a:lnTo>
                    <a:pt x="20037" y="16403"/>
                  </a:lnTo>
                  <a:lnTo>
                    <a:pt x="19455" y="17271"/>
                  </a:lnTo>
                  <a:lnTo>
                    <a:pt x="18798" y="18064"/>
                  </a:lnTo>
                  <a:lnTo>
                    <a:pt x="18065" y="18802"/>
                  </a:lnTo>
                  <a:lnTo>
                    <a:pt x="17262" y="19465"/>
                  </a:lnTo>
                  <a:lnTo>
                    <a:pt x="16405" y="20042"/>
                  </a:lnTo>
                  <a:lnTo>
                    <a:pt x="15483" y="20549"/>
                  </a:lnTo>
                  <a:lnTo>
                    <a:pt x="14519" y="20953"/>
                  </a:lnTo>
                  <a:lnTo>
                    <a:pt x="13500" y="21266"/>
                  </a:lnTo>
                  <a:lnTo>
                    <a:pt x="12444" y="21481"/>
                  </a:lnTo>
                  <a:lnTo>
                    <a:pt x="11355" y="21595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FFCC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3" name="Freeform 461"/>
            <p:cNvSpPr/>
            <p:nvPr/>
          </p:nvSpPr>
          <p:spPr>
            <a:xfrm>
              <a:off x="2744541" y="2380911"/>
              <a:ext cx="1031528" cy="1030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3" y="21600"/>
                  </a:moveTo>
                  <a:lnTo>
                    <a:pt x="10242" y="21587"/>
                  </a:lnTo>
                  <a:lnTo>
                    <a:pt x="9158" y="21472"/>
                  </a:lnTo>
                  <a:lnTo>
                    <a:pt x="8099" y="21256"/>
                  </a:lnTo>
                  <a:lnTo>
                    <a:pt x="7085" y="20943"/>
                  </a:lnTo>
                  <a:lnTo>
                    <a:pt x="6116" y="20541"/>
                  </a:lnTo>
                  <a:lnTo>
                    <a:pt x="5204" y="20038"/>
                  </a:lnTo>
                  <a:lnTo>
                    <a:pt x="4343" y="19457"/>
                  </a:lnTo>
                  <a:lnTo>
                    <a:pt x="3539" y="18794"/>
                  </a:lnTo>
                  <a:lnTo>
                    <a:pt x="2806" y="18061"/>
                  </a:lnTo>
                  <a:lnTo>
                    <a:pt x="2143" y="17257"/>
                  </a:lnTo>
                  <a:lnTo>
                    <a:pt x="1562" y="16396"/>
                  </a:lnTo>
                  <a:lnTo>
                    <a:pt x="1065" y="15478"/>
                  </a:lnTo>
                  <a:lnTo>
                    <a:pt x="657" y="14515"/>
                  </a:lnTo>
                  <a:lnTo>
                    <a:pt x="338" y="13494"/>
                  </a:lnTo>
                  <a:lnTo>
                    <a:pt x="128" y="12436"/>
                  </a:lnTo>
                  <a:lnTo>
                    <a:pt x="13" y="11358"/>
                  </a:lnTo>
                  <a:lnTo>
                    <a:pt x="0" y="10797"/>
                  </a:lnTo>
                  <a:lnTo>
                    <a:pt x="13" y="10242"/>
                  </a:lnTo>
                  <a:lnTo>
                    <a:pt x="128" y="9151"/>
                  </a:lnTo>
                  <a:lnTo>
                    <a:pt x="338" y="8099"/>
                  </a:lnTo>
                  <a:lnTo>
                    <a:pt x="657" y="7085"/>
                  </a:lnTo>
                  <a:lnTo>
                    <a:pt x="1065" y="6116"/>
                  </a:lnTo>
                  <a:lnTo>
                    <a:pt x="1562" y="5198"/>
                  </a:lnTo>
                  <a:lnTo>
                    <a:pt x="2143" y="4330"/>
                  </a:lnTo>
                  <a:lnTo>
                    <a:pt x="2806" y="3539"/>
                  </a:lnTo>
                  <a:lnTo>
                    <a:pt x="3539" y="2800"/>
                  </a:lnTo>
                  <a:lnTo>
                    <a:pt x="4343" y="2136"/>
                  </a:lnTo>
                  <a:lnTo>
                    <a:pt x="5204" y="1562"/>
                  </a:lnTo>
                  <a:lnTo>
                    <a:pt x="6116" y="1059"/>
                  </a:lnTo>
                  <a:lnTo>
                    <a:pt x="7085" y="650"/>
                  </a:lnTo>
                  <a:lnTo>
                    <a:pt x="8099" y="332"/>
                  </a:lnTo>
                  <a:lnTo>
                    <a:pt x="9158" y="115"/>
                  </a:lnTo>
                  <a:lnTo>
                    <a:pt x="10242" y="6"/>
                  </a:lnTo>
                  <a:lnTo>
                    <a:pt x="10803" y="0"/>
                  </a:lnTo>
                  <a:lnTo>
                    <a:pt x="11358" y="6"/>
                  </a:lnTo>
                  <a:lnTo>
                    <a:pt x="12449" y="115"/>
                  </a:lnTo>
                  <a:lnTo>
                    <a:pt x="13501" y="332"/>
                  </a:lnTo>
                  <a:lnTo>
                    <a:pt x="14515" y="650"/>
                  </a:lnTo>
                  <a:lnTo>
                    <a:pt x="15484" y="1059"/>
                  </a:lnTo>
                  <a:lnTo>
                    <a:pt x="16409" y="1562"/>
                  </a:lnTo>
                  <a:lnTo>
                    <a:pt x="17270" y="2136"/>
                  </a:lnTo>
                  <a:lnTo>
                    <a:pt x="18073" y="2800"/>
                  </a:lnTo>
                  <a:lnTo>
                    <a:pt x="18800" y="3539"/>
                  </a:lnTo>
                  <a:lnTo>
                    <a:pt x="19457" y="4330"/>
                  </a:lnTo>
                  <a:lnTo>
                    <a:pt x="20044" y="5198"/>
                  </a:lnTo>
                  <a:lnTo>
                    <a:pt x="20541" y="6116"/>
                  </a:lnTo>
                  <a:lnTo>
                    <a:pt x="20956" y="7085"/>
                  </a:lnTo>
                  <a:lnTo>
                    <a:pt x="21268" y="8099"/>
                  </a:lnTo>
                  <a:lnTo>
                    <a:pt x="21485" y="9151"/>
                  </a:lnTo>
                  <a:lnTo>
                    <a:pt x="21594" y="10242"/>
                  </a:lnTo>
                  <a:lnTo>
                    <a:pt x="21600" y="10797"/>
                  </a:lnTo>
                  <a:lnTo>
                    <a:pt x="21594" y="11358"/>
                  </a:lnTo>
                  <a:lnTo>
                    <a:pt x="21485" y="12436"/>
                  </a:lnTo>
                  <a:lnTo>
                    <a:pt x="21268" y="13494"/>
                  </a:lnTo>
                  <a:lnTo>
                    <a:pt x="20956" y="14515"/>
                  </a:lnTo>
                  <a:lnTo>
                    <a:pt x="20541" y="15478"/>
                  </a:lnTo>
                  <a:lnTo>
                    <a:pt x="20044" y="16396"/>
                  </a:lnTo>
                  <a:lnTo>
                    <a:pt x="19457" y="17257"/>
                  </a:lnTo>
                  <a:lnTo>
                    <a:pt x="18800" y="18061"/>
                  </a:lnTo>
                  <a:lnTo>
                    <a:pt x="18073" y="18794"/>
                  </a:lnTo>
                  <a:lnTo>
                    <a:pt x="17270" y="19457"/>
                  </a:lnTo>
                  <a:lnTo>
                    <a:pt x="16409" y="20038"/>
                  </a:lnTo>
                  <a:lnTo>
                    <a:pt x="15484" y="20541"/>
                  </a:lnTo>
                  <a:lnTo>
                    <a:pt x="14515" y="20943"/>
                  </a:lnTo>
                  <a:lnTo>
                    <a:pt x="13501" y="21256"/>
                  </a:lnTo>
                  <a:lnTo>
                    <a:pt x="12449" y="21472"/>
                  </a:lnTo>
                  <a:lnTo>
                    <a:pt x="11358" y="21587"/>
                  </a:lnTo>
                  <a:lnTo>
                    <a:pt x="10803" y="21600"/>
                  </a:lnTo>
                  <a:close/>
                </a:path>
              </a:pathLst>
            </a:custGeom>
            <a:noFill/>
            <a:ln w="77788" cap="flat">
              <a:solidFill>
                <a:srgbClr val="F8B2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4" name="Freeform 438"/>
            <p:cNvSpPr/>
            <p:nvPr/>
          </p:nvSpPr>
          <p:spPr>
            <a:xfrm>
              <a:off x="1425456" y="3310784"/>
              <a:ext cx="1205681" cy="1205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5" y="21600"/>
                  </a:moveTo>
                  <a:lnTo>
                    <a:pt x="10238" y="21595"/>
                  </a:lnTo>
                  <a:lnTo>
                    <a:pt x="9147" y="21480"/>
                  </a:lnTo>
                  <a:lnTo>
                    <a:pt x="8095" y="21267"/>
                  </a:lnTo>
                  <a:lnTo>
                    <a:pt x="7085" y="20951"/>
                  </a:lnTo>
                  <a:lnTo>
                    <a:pt x="6115" y="20536"/>
                  </a:lnTo>
                  <a:lnTo>
                    <a:pt x="5198" y="20045"/>
                  </a:lnTo>
                  <a:lnTo>
                    <a:pt x="4336" y="19456"/>
                  </a:lnTo>
                  <a:lnTo>
                    <a:pt x="3535" y="18802"/>
                  </a:lnTo>
                  <a:lnTo>
                    <a:pt x="2798" y="18065"/>
                  </a:lnTo>
                  <a:lnTo>
                    <a:pt x="2144" y="17264"/>
                  </a:lnTo>
                  <a:lnTo>
                    <a:pt x="1555" y="16402"/>
                  </a:lnTo>
                  <a:lnTo>
                    <a:pt x="1064" y="15485"/>
                  </a:lnTo>
                  <a:lnTo>
                    <a:pt x="649" y="14515"/>
                  </a:lnTo>
                  <a:lnTo>
                    <a:pt x="333" y="13505"/>
                  </a:lnTo>
                  <a:lnTo>
                    <a:pt x="120" y="12453"/>
                  </a:lnTo>
                  <a:lnTo>
                    <a:pt x="5" y="11362"/>
                  </a:lnTo>
                  <a:lnTo>
                    <a:pt x="0" y="10805"/>
                  </a:lnTo>
                  <a:lnTo>
                    <a:pt x="5" y="10244"/>
                  </a:lnTo>
                  <a:lnTo>
                    <a:pt x="120" y="9158"/>
                  </a:lnTo>
                  <a:lnTo>
                    <a:pt x="333" y="8105"/>
                  </a:lnTo>
                  <a:lnTo>
                    <a:pt x="649" y="7085"/>
                  </a:lnTo>
                  <a:lnTo>
                    <a:pt x="1064" y="6115"/>
                  </a:lnTo>
                  <a:lnTo>
                    <a:pt x="1555" y="5198"/>
                  </a:lnTo>
                  <a:lnTo>
                    <a:pt x="2144" y="4342"/>
                  </a:lnTo>
                  <a:lnTo>
                    <a:pt x="2798" y="3535"/>
                  </a:lnTo>
                  <a:lnTo>
                    <a:pt x="3535" y="2809"/>
                  </a:lnTo>
                  <a:lnTo>
                    <a:pt x="4336" y="2144"/>
                  </a:lnTo>
                  <a:lnTo>
                    <a:pt x="5198" y="1565"/>
                  </a:lnTo>
                  <a:lnTo>
                    <a:pt x="6115" y="1064"/>
                  </a:lnTo>
                  <a:lnTo>
                    <a:pt x="7085" y="649"/>
                  </a:lnTo>
                  <a:lnTo>
                    <a:pt x="8095" y="338"/>
                  </a:lnTo>
                  <a:lnTo>
                    <a:pt x="9147" y="120"/>
                  </a:lnTo>
                  <a:lnTo>
                    <a:pt x="10238" y="16"/>
                  </a:lnTo>
                  <a:lnTo>
                    <a:pt x="10795" y="0"/>
                  </a:lnTo>
                  <a:lnTo>
                    <a:pt x="11356" y="16"/>
                  </a:lnTo>
                  <a:lnTo>
                    <a:pt x="12442" y="120"/>
                  </a:lnTo>
                  <a:lnTo>
                    <a:pt x="13495" y="338"/>
                  </a:lnTo>
                  <a:lnTo>
                    <a:pt x="14515" y="649"/>
                  </a:lnTo>
                  <a:lnTo>
                    <a:pt x="15485" y="1064"/>
                  </a:lnTo>
                  <a:lnTo>
                    <a:pt x="16402" y="1565"/>
                  </a:lnTo>
                  <a:lnTo>
                    <a:pt x="17258" y="2144"/>
                  </a:lnTo>
                  <a:lnTo>
                    <a:pt x="18065" y="2809"/>
                  </a:lnTo>
                  <a:lnTo>
                    <a:pt x="18791" y="3535"/>
                  </a:lnTo>
                  <a:lnTo>
                    <a:pt x="19456" y="4342"/>
                  </a:lnTo>
                  <a:lnTo>
                    <a:pt x="20035" y="5198"/>
                  </a:lnTo>
                  <a:lnTo>
                    <a:pt x="20536" y="6115"/>
                  </a:lnTo>
                  <a:lnTo>
                    <a:pt x="20951" y="7085"/>
                  </a:lnTo>
                  <a:lnTo>
                    <a:pt x="21262" y="8105"/>
                  </a:lnTo>
                  <a:lnTo>
                    <a:pt x="21480" y="9158"/>
                  </a:lnTo>
                  <a:lnTo>
                    <a:pt x="21584" y="10244"/>
                  </a:lnTo>
                  <a:lnTo>
                    <a:pt x="21600" y="10805"/>
                  </a:lnTo>
                  <a:lnTo>
                    <a:pt x="21584" y="11362"/>
                  </a:lnTo>
                  <a:lnTo>
                    <a:pt x="21480" y="12453"/>
                  </a:lnTo>
                  <a:lnTo>
                    <a:pt x="21262" y="13505"/>
                  </a:lnTo>
                  <a:lnTo>
                    <a:pt x="20951" y="14515"/>
                  </a:lnTo>
                  <a:lnTo>
                    <a:pt x="20536" y="15485"/>
                  </a:lnTo>
                  <a:lnTo>
                    <a:pt x="20035" y="16402"/>
                  </a:lnTo>
                  <a:lnTo>
                    <a:pt x="19456" y="17264"/>
                  </a:lnTo>
                  <a:lnTo>
                    <a:pt x="18791" y="18065"/>
                  </a:lnTo>
                  <a:lnTo>
                    <a:pt x="18065" y="18802"/>
                  </a:lnTo>
                  <a:lnTo>
                    <a:pt x="17258" y="19456"/>
                  </a:lnTo>
                  <a:lnTo>
                    <a:pt x="16402" y="20045"/>
                  </a:lnTo>
                  <a:lnTo>
                    <a:pt x="15485" y="20536"/>
                  </a:lnTo>
                  <a:lnTo>
                    <a:pt x="14515" y="20951"/>
                  </a:lnTo>
                  <a:lnTo>
                    <a:pt x="13495" y="21267"/>
                  </a:lnTo>
                  <a:lnTo>
                    <a:pt x="12442" y="21480"/>
                  </a:lnTo>
                  <a:lnTo>
                    <a:pt x="11356" y="21595"/>
                  </a:lnTo>
                  <a:lnTo>
                    <a:pt x="10795" y="21600"/>
                  </a:lnTo>
                  <a:close/>
                </a:path>
              </a:pathLst>
            </a:custGeom>
            <a:solidFill>
              <a:srgbClr val="3A5C8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525" name="Freeform 439"/>
            <p:cNvSpPr/>
            <p:nvPr/>
          </p:nvSpPr>
          <p:spPr>
            <a:xfrm>
              <a:off x="1494873" y="3380203"/>
              <a:ext cx="1066846" cy="10668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21600"/>
                  </a:moveTo>
                  <a:lnTo>
                    <a:pt x="10245" y="21588"/>
                  </a:lnTo>
                  <a:lnTo>
                    <a:pt x="9148" y="21477"/>
                  </a:lnTo>
                  <a:lnTo>
                    <a:pt x="8094" y="21261"/>
                  </a:lnTo>
                  <a:lnTo>
                    <a:pt x="7083" y="20953"/>
                  </a:lnTo>
                  <a:lnTo>
                    <a:pt x="6115" y="20546"/>
                  </a:lnTo>
                  <a:lnTo>
                    <a:pt x="5197" y="20040"/>
                  </a:lnTo>
                  <a:lnTo>
                    <a:pt x="4334" y="19455"/>
                  </a:lnTo>
                  <a:lnTo>
                    <a:pt x="3532" y="18801"/>
                  </a:lnTo>
                  <a:lnTo>
                    <a:pt x="2799" y="18068"/>
                  </a:lnTo>
                  <a:lnTo>
                    <a:pt x="2145" y="17266"/>
                  </a:lnTo>
                  <a:lnTo>
                    <a:pt x="1560" y="16403"/>
                  </a:lnTo>
                  <a:lnTo>
                    <a:pt x="1054" y="15485"/>
                  </a:lnTo>
                  <a:lnTo>
                    <a:pt x="647" y="14517"/>
                  </a:lnTo>
                  <a:lnTo>
                    <a:pt x="339" y="13506"/>
                  </a:lnTo>
                  <a:lnTo>
                    <a:pt x="123" y="12452"/>
                  </a:lnTo>
                  <a:lnTo>
                    <a:pt x="12" y="11355"/>
                  </a:lnTo>
                  <a:lnTo>
                    <a:pt x="0" y="10806"/>
                  </a:lnTo>
                  <a:lnTo>
                    <a:pt x="12" y="10245"/>
                  </a:lnTo>
                  <a:lnTo>
                    <a:pt x="123" y="9160"/>
                  </a:lnTo>
                  <a:lnTo>
                    <a:pt x="339" y="8106"/>
                  </a:lnTo>
                  <a:lnTo>
                    <a:pt x="647" y="7089"/>
                  </a:lnTo>
                  <a:lnTo>
                    <a:pt x="1054" y="6121"/>
                  </a:lnTo>
                  <a:lnTo>
                    <a:pt x="1560" y="5203"/>
                  </a:lnTo>
                  <a:lnTo>
                    <a:pt x="2145" y="4340"/>
                  </a:lnTo>
                  <a:lnTo>
                    <a:pt x="2799" y="3538"/>
                  </a:lnTo>
                  <a:lnTo>
                    <a:pt x="3532" y="2805"/>
                  </a:lnTo>
                  <a:lnTo>
                    <a:pt x="4334" y="2145"/>
                  </a:lnTo>
                  <a:lnTo>
                    <a:pt x="5197" y="1560"/>
                  </a:lnTo>
                  <a:lnTo>
                    <a:pt x="6115" y="1066"/>
                  </a:lnTo>
                  <a:lnTo>
                    <a:pt x="7083" y="660"/>
                  </a:lnTo>
                  <a:lnTo>
                    <a:pt x="8094" y="339"/>
                  </a:lnTo>
                  <a:lnTo>
                    <a:pt x="9148" y="123"/>
                  </a:lnTo>
                  <a:lnTo>
                    <a:pt x="10245" y="12"/>
                  </a:lnTo>
                  <a:lnTo>
                    <a:pt x="10794" y="0"/>
                  </a:lnTo>
                  <a:lnTo>
                    <a:pt x="11355" y="12"/>
                  </a:lnTo>
                  <a:lnTo>
                    <a:pt x="12440" y="123"/>
                  </a:lnTo>
                  <a:lnTo>
                    <a:pt x="13494" y="339"/>
                  </a:lnTo>
                  <a:lnTo>
                    <a:pt x="14511" y="660"/>
                  </a:lnTo>
                  <a:lnTo>
                    <a:pt x="15479" y="1066"/>
                  </a:lnTo>
                  <a:lnTo>
                    <a:pt x="16397" y="1560"/>
                  </a:lnTo>
                  <a:lnTo>
                    <a:pt x="17260" y="2145"/>
                  </a:lnTo>
                  <a:lnTo>
                    <a:pt x="18055" y="2805"/>
                  </a:lnTo>
                  <a:lnTo>
                    <a:pt x="18795" y="3538"/>
                  </a:lnTo>
                  <a:lnTo>
                    <a:pt x="19455" y="4340"/>
                  </a:lnTo>
                  <a:lnTo>
                    <a:pt x="20040" y="5203"/>
                  </a:lnTo>
                  <a:lnTo>
                    <a:pt x="20534" y="6121"/>
                  </a:lnTo>
                  <a:lnTo>
                    <a:pt x="20940" y="7089"/>
                  </a:lnTo>
                  <a:lnTo>
                    <a:pt x="21261" y="8106"/>
                  </a:lnTo>
                  <a:lnTo>
                    <a:pt x="21477" y="9160"/>
                  </a:lnTo>
                  <a:lnTo>
                    <a:pt x="21588" y="10245"/>
                  </a:lnTo>
                  <a:lnTo>
                    <a:pt x="21600" y="10806"/>
                  </a:lnTo>
                  <a:lnTo>
                    <a:pt x="21588" y="11355"/>
                  </a:lnTo>
                  <a:lnTo>
                    <a:pt x="21477" y="12452"/>
                  </a:lnTo>
                  <a:lnTo>
                    <a:pt x="21261" y="13506"/>
                  </a:lnTo>
                  <a:lnTo>
                    <a:pt x="20940" y="14517"/>
                  </a:lnTo>
                  <a:lnTo>
                    <a:pt x="20534" y="15485"/>
                  </a:lnTo>
                  <a:lnTo>
                    <a:pt x="20040" y="16403"/>
                  </a:lnTo>
                  <a:lnTo>
                    <a:pt x="19455" y="17266"/>
                  </a:lnTo>
                  <a:lnTo>
                    <a:pt x="18795" y="18068"/>
                  </a:lnTo>
                  <a:lnTo>
                    <a:pt x="18055" y="18801"/>
                  </a:lnTo>
                  <a:lnTo>
                    <a:pt x="17260" y="19455"/>
                  </a:lnTo>
                  <a:lnTo>
                    <a:pt x="16397" y="20040"/>
                  </a:lnTo>
                  <a:lnTo>
                    <a:pt x="15479" y="20546"/>
                  </a:lnTo>
                  <a:lnTo>
                    <a:pt x="14511" y="20953"/>
                  </a:lnTo>
                  <a:lnTo>
                    <a:pt x="13494" y="21261"/>
                  </a:lnTo>
                  <a:lnTo>
                    <a:pt x="12440" y="21477"/>
                  </a:lnTo>
                  <a:lnTo>
                    <a:pt x="11355" y="21588"/>
                  </a:lnTo>
                  <a:lnTo>
                    <a:pt x="10794" y="21600"/>
                  </a:lnTo>
                  <a:close/>
                </a:path>
              </a:pathLst>
            </a:custGeom>
            <a:noFill/>
            <a:ln w="60325" cap="flat">
              <a:solidFill>
                <a:srgbClr val="1D2E4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l" defTabSz="914400">
                <a:defRPr b="0" sz="1300"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526" name="Immagine" descr="Immagin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19029" y="3824954"/>
              <a:ext cx="973094" cy="1773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7" name="Immagine" descr="Immagin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647417" y="1456448"/>
              <a:ext cx="716319" cy="7163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Immagine" descr="Immagin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74082" y="2490697"/>
              <a:ext cx="651199" cy="651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9" name="Immagine" descr="Immagin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38261" y="471488"/>
              <a:ext cx="651199" cy="6511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0" name="Immagine" descr="Immagine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938261" y="2570466"/>
              <a:ext cx="651199" cy="6511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32" name="A.3"/>
          <p:cNvSpPr txBox="1"/>
          <p:nvPr/>
        </p:nvSpPr>
        <p:spPr>
          <a:xfrm>
            <a:off x="894130" y="8986034"/>
            <a:ext cx="406300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Garamond Premier Pro Caption"/>
                <a:ea typeface="Garamond Premier Pro Caption"/>
                <a:cs typeface="Garamond Premier Pro Caption"/>
                <a:sym typeface="Garamond Premier Pro Caption"/>
              </a:defRPr>
            </a:lvl1pPr>
          </a:lstStyle>
          <a:p>
            <a:pPr/>
            <a:r>
              <a:t>A.3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copertura_circonferenza.png" descr="copertura_circonferenza.png"/>
          <p:cNvPicPr>
            <a:picLocks noChangeAspect="1"/>
          </p:cNvPicPr>
          <p:nvPr/>
        </p:nvPicPr>
        <p:blipFill>
          <a:blip r:embed="rId2">
            <a:extLst/>
          </a:blip>
          <a:srcRect l="407" t="5428" r="407" b="0"/>
          <a:stretch>
            <a:fillRect/>
          </a:stretch>
        </p:blipFill>
        <p:spPr>
          <a:xfrm>
            <a:off x="36685" y="2480675"/>
            <a:ext cx="12931430" cy="5856758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8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39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0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1" name="Simulazioni - scenario Los Angeles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Los Angeles</a:t>
            </a:r>
          </a:p>
        </p:txBody>
      </p:sp>
      <p:sp>
        <p:nvSpPr>
          <p:cNvPr id="542" name="A.4"/>
          <p:cNvSpPr txBox="1"/>
          <p:nvPr>
            <p:ph type="sldNum" sz="quarter" idx="2"/>
          </p:nvPr>
        </p:nvSpPr>
        <p:spPr>
          <a:xfrm>
            <a:off x="894130" y="8986034"/>
            <a:ext cx="406300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43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44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545" name="Copertura sulla circonferenza"/>
          <p:cNvSpPr txBox="1"/>
          <p:nvPr/>
        </p:nvSpPr>
        <p:spPr>
          <a:xfrm>
            <a:off x="5283610" y="2144767"/>
            <a:ext cx="370744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Copertura sulla circonferenza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messaggi_ricevuti.png" descr="messaggi_ricevuti.png"/>
          <p:cNvPicPr>
            <a:picLocks noChangeAspect="1"/>
          </p:cNvPicPr>
          <p:nvPr/>
        </p:nvPicPr>
        <p:blipFill>
          <a:blip r:embed="rId3">
            <a:extLst/>
          </a:blip>
          <a:srcRect l="489" t="5631" r="489" b="0"/>
          <a:stretch>
            <a:fillRect/>
          </a:stretch>
        </p:blipFill>
        <p:spPr>
          <a:xfrm>
            <a:off x="36685" y="2493230"/>
            <a:ext cx="12931430" cy="5844203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49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0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1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52" name="Simulazioni - scenario Los Angeles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Los Angeles</a:t>
            </a:r>
          </a:p>
        </p:txBody>
      </p:sp>
      <p:sp>
        <p:nvSpPr>
          <p:cNvPr id="553" name="A.5"/>
          <p:cNvSpPr txBox="1"/>
          <p:nvPr>
            <p:ph type="sldNum" sz="quarter" idx="2"/>
          </p:nvPr>
        </p:nvSpPr>
        <p:spPr>
          <a:xfrm>
            <a:off x="894130" y="8986034"/>
            <a:ext cx="406300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54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55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556" name="Messaggi ricevuti"/>
          <p:cNvSpPr txBox="1"/>
          <p:nvPr/>
        </p:nvSpPr>
        <p:spPr>
          <a:xfrm>
            <a:off x="5432901" y="2144767"/>
            <a:ext cx="221805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Messaggi ricevuti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rove sul campo onerose (attrezzatura, permessi, costi)…"/>
          <p:cNvSpPr txBox="1"/>
          <p:nvPr>
            <p:ph type="body" idx="1"/>
          </p:nvPr>
        </p:nvSpPr>
        <p:spPr>
          <a:xfrm>
            <a:off x="952500" y="2117196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Prove sul campo onerose (attrezzatura, permessi, costi)</a:t>
            </a:r>
          </a:p>
          <a:p>
            <a:pPr/>
            <a:r>
              <a:t>Simulatori software (ns-2/3, OMNeT</a:t>
            </a:r>
            <a:r>
              <a:rPr baseline="31999"/>
              <a:t>++</a:t>
            </a:r>
            <a:r>
              <a:t>)</a:t>
            </a:r>
            <a:endParaRPr sz="1200"/>
          </a:p>
          <a:p>
            <a:pPr/>
            <a:r>
              <a:t>Modelli per rappresentare la realtà</a:t>
            </a:r>
          </a:p>
          <a:p>
            <a:pPr lvl="2"/>
            <a:r>
              <a:t>mobilità dei veicoli</a:t>
            </a:r>
          </a:p>
          <a:p>
            <a:pPr lvl="2"/>
            <a:r>
              <a:t>propagazione e degradazione del segnale</a:t>
            </a:r>
          </a:p>
          <a:p>
            <a:pPr lvl="5">
              <a:buSzPct val="80000"/>
              <a:buChar char="-"/>
            </a:pPr>
            <a:r>
              <a:t>distanza</a:t>
            </a:r>
          </a:p>
          <a:p>
            <a:pPr lvl="5">
              <a:buSzPct val="80000"/>
              <a:buChar char="-"/>
            </a:pPr>
            <a:r>
              <a:t>cammini multipli (riflessione)</a:t>
            </a:r>
          </a:p>
          <a:p>
            <a:pPr lvl="5">
              <a:buSzPct val="80000"/>
              <a:buChar char="-"/>
            </a:pPr>
            <a:r>
              <a:t>ombreggiatura </a:t>
            </a:r>
          </a:p>
        </p:txBody>
      </p:sp>
      <p:sp>
        <p:nvSpPr>
          <p:cNvPr id="156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7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8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9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60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Contesto (2)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Contesto (2)</a:t>
            </a:r>
          </a:p>
        </p:txBody>
      </p:sp>
      <p:sp>
        <p:nvSpPr>
          <p:cNvPr id="162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2"/>
          <p:cNvSpPr txBox="1"/>
          <p:nvPr/>
        </p:nvSpPr>
        <p:spPr>
          <a:xfrm>
            <a:off x="990650" y="8986034"/>
            <a:ext cx="213260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Garamond Premier Pro Caption"/>
                <a:ea typeface="Garamond Premier Pro Caption"/>
                <a:cs typeface="Garamond Premier Pro Caption"/>
                <a:sym typeface="Garamond Premier Pro Caption"/>
              </a:defRPr>
            </a:lvl1pPr>
          </a:lstStyle>
          <a:p>
            <a:pPr/>
            <a:r>
              <a:t>2</a:t>
            </a:r>
          </a:p>
        </p:txBody>
      </p:sp>
      <p:grpSp>
        <p:nvGrpSpPr>
          <p:cNvPr id="172" name="Gruppo"/>
          <p:cNvGrpSpPr/>
          <p:nvPr/>
        </p:nvGrpSpPr>
        <p:grpSpPr>
          <a:xfrm>
            <a:off x="48159" y="2872696"/>
            <a:ext cx="11614756" cy="6003870"/>
            <a:chOff x="0" y="0"/>
            <a:chExt cx="11614754" cy="6003869"/>
          </a:xfrm>
        </p:grpSpPr>
        <p:sp>
          <p:nvSpPr>
            <p:cNvPr id="164" name="ns-3"/>
            <p:cNvSpPr txBox="1"/>
            <p:nvPr/>
          </p:nvSpPr>
          <p:spPr>
            <a:xfrm>
              <a:off x="8286514" y="9459"/>
              <a:ext cx="792176" cy="5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200">
                  <a:latin typeface="+mj-lt"/>
                  <a:ea typeface="+mj-ea"/>
                  <a:cs typeface="+mj-cs"/>
                  <a:sym typeface="Adobe Garamond Pro"/>
                </a:defRPr>
              </a:lvl1pPr>
            </a:lstStyle>
            <a:p>
              <a:pPr/>
              <a:r>
                <a:t>ns-3</a:t>
              </a:r>
            </a:p>
          </p:txBody>
        </p:sp>
        <p:sp>
          <p:nvSpPr>
            <p:cNvPr id="165" name="modello a ostacoli"/>
            <p:cNvSpPr txBox="1"/>
            <p:nvPr/>
          </p:nvSpPr>
          <p:spPr>
            <a:xfrm>
              <a:off x="5615313" y="4723751"/>
              <a:ext cx="2947722" cy="5029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200">
                  <a:latin typeface="+mj-lt"/>
                  <a:ea typeface="+mj-ea"/>
                  <a:cs typeface="+mj-cs"/>
                  <a:sym typeface="Adobe Garamond Pro"/>
                </a:defRPr>
              </a:lvl1pPr>
            </a:lstStyle>
            <a:p>
              <a:pPr/>
              <a:r>
                <a:t>modello a ostacoli</a:t>
              </a:r>
            </a:p>
          </p:txBody>
        </p:sp>
        <p:pic>
          <p:nvPicPr>
            <p:cNvPr id="166" name="arrow.png" descr="arrow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 rot="3459207">
              <a:off x="535892" y="1117519"/>
              <a:ext cx="1026406" cy="1368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7" name="mappe reali…"/>
            <p:cNvSpPr txBox="1"/>
            <p:nvPr/>
          </p:nvSpPr>
          <p:spPr>
            <a:xfrm>
              <a:off x="-1" y="2535001"/>
              <a:ext cx="2902612" cy="985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b="0" sz="3200">
                  <a:latin typeface="+mj-lt"/>
                  <a:ea typeface="+mj-ea"/>
                  <a:cs typeface="+mj-cs"/>
                  <a:sym typeface="Adobe Garamond Pro"/>
                </a:defRPr>
              </a:pPr>
              <a:r>
                <a:t>mappe reali</a:t>
              </a:r>
            </a:p>
            <a:p>
              <a:pPr>
                <a:defRPr b="0" sz="3200">
                  <a:latin typeface="+mj-lt"/>
                  <a:ea typeface="+mj-ea"/>
                  <a:cs typeface="+mj-cs"/>
                  <a:sym typeface="Adobe Garamond Pro"/>
                </a:defRPr>
              </a:pPr>
              <a:r>
                <a:t>(OpenStreetMap)</a:t>
              </a:r>
            </a:p>
          </p:txBody>
        </p:sp>
        <p:sp>
          <p:nvSpPr>
            <p:cNvPr id="168" name="Two-Ray Ground"/>
            <p:cNvSpPr txBox="1"/>
            <p:nvPr/>
          </p:nvSpPr>
          <p:spPr>
            <a:xfrm>
              <a:off x="8731245" y="2943727"/>
              <a:ext cx="2883510" cy="5029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200">
                  <a:latin typeface="+mj-lt"/>
                  <a:ea typeface="+mj-ea"/>
                  <a:cs typeface="+mj-cs"/>
                  <a:sym typeface="Adobe Garamond Pro"/>
                </a:defRPr>
              </a:lvl1pPr>
            </a:lstStyle>
            <a:p>
              <a:pPr/>
              <a:r>
                <a:t>Two-Ray Ground</a:t>
              </a:r>
            </a:p>
          </p:txBody>
        </p:sp>
        <p:pic>
          <p:nvPicPr>
            <p:cNvPr id="169" name="bracks.png" descr="brack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452265" y="2593744"/>
              <a:ext cx="196915" cy="12028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arrow.png" descr="arrow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 rot="19982642">
              <a:off x="4923086" y="4477034"/>
              <a:ext cx="1026406" cy="1368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1" name="arrow.png" descr="arrow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 rot="17575708">
              <a:off x="7440045" y="54964"/>
              <a:ext cx="1026405" cy="13685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0" name="copertura_circonferenza.png" descr="copertura_circonferenza.png"/>
          <p:cNvPicPr>
            <a:picLocks noChangeAspect="1"/>
          </p:cNvPicPr>
          <p:nvPr/>
        </p:nvPicPr>
        <p:blipFill>
          <a:blip r:embed="rId3">
            <a:extLst/>
          </a:blip>
          <a:srcRect l="163" t="6376" r="163" b="0"/>
          <a:stretch>
            <a:fillRect/>
          </a:stretch>
        </p:blipFill>
        <p:spPr>
          <a:xfrm>
            <a:off x="36685" y="2539358"/>
            <a:ext cx="12931430" cy="5798075"/>
          </a:xfrm>
          <a:prstGeom prst="rect">
            <a:avLst/>
          </a:prstGeom>
          <a:ln w="12700">
            <a:miter lim="400000"/>
          </a:ln>
        </p:spPr>
      </p:pic>
      <p:sp>
        <p:nvSpPr>
          <p:cNvPr id="561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2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3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4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5" name="Simulazioni - scenario Padova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Padova</a:t>
            </a:r>
          </a:p>
        </p:txBody>
      </p:sp>
      <p:sp>
        <p:nvSpPr>
          <p:cNvPr id="566" name="A.6"/>
          <p:cNvSpPr txBox="1"/>
          <p:nvPr>
            <p:ph type="sldNum" sz="quarter" idx="2"/>
          </p:nvPr>
        </p:nvSpPr>
        <p:spPr>
          <a:xfrm>
            <a:off x="894130" y="8986034"/>
            <a:ext cx="406300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67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68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Copertura sulla circonferenza"/>
          <p:cNvSpPr txBox="1"/>
          <p:nvPr/>
        </p:nvSpPr>
        <p:spPr>
          <a:xfrm>
            <a:off x="5283610" y="2163452"/>
            <a:ext cx="370744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Copertura sulla circonferenza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messaggi_ricevuti.png" descr="messaggi_ricevuti.png"/>
          <p:cNvPicPr>
            <a:picLocks noChangeAspect="1"/>
          </p:cNvPicPr>
          <p:nvPr/>
        </p:nvPicPr>
        <p:blipFill>
          <a:blip r:embed="rId3">
            <a:extLst/>
          </a:blip>
          <a:srcRect l="652" t="6020" r="652" b="0"/>
          <a:stretch>
            <a:fillRect/>
          </a:stretch>
        </p:blipFill>
        <p:spPr>
          <a:xfrm>
            <a:off x="36685" y="2517316"/>
            <a:ext cx="12931430" cy="5820117"/>
          </a:xfrm>
          <a:prstGeom prst="rect">
            <a:avLst/>
          </a:prstGeom>
          <a:ln w="12700">
            <a:miter lim="400000"/>
          </a:ln>
        </p:spPr>
      </p:pic>
      <p:sp>
        <p:nvSpPr>
          <p:cNvPr id="574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5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6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7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78" name="Simulazioni - scenario Padova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Simulazioni - scenario Padova</a:t>
            </a:r>
          </a:p>
        </p:txBody>
      </p:sp>
      <p:sp>
        <p:nvSpPr>
          <p:cNvPr id="579" name="A.7"/>
          <p:cNvSpPr txBox="1"/>
          <p:nvPr>
            <p:ph type="sldNum" sz="quarter" idx="2"/>
          </p:nvPr>
        </p:nvSpPr>
        <p:spPr>
          <a:xfrm>
            <a:off x="894130" y="8986034"/>
            <a:ext cx="406300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80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581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582" name="Messaggi ricevuti"/>
          <p:cNvSpPr txBox="1"/>
          <p:nvPr/>
        </p:nvSpPr>
        <p:spPr>
          <a:xfrm>
            <a:off x="5432901" y="2144767"/>
            <a:ext cx="2218056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1500"/>
              </a:spcBef>
              <a:defRPr b="0" sz="25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Messaggi ricevuti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7" name="Linea"/>
          <p:cNvSpPr/>
          <p:nvPr/>
        </p:nvSpPr>
        <p:spPr>
          <a:xfrm>
            <a:off x="948266" y="177015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8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9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0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1" name="Studio di un modello per l’ombreggiatura da ostacoli e proposta di estensione a tre dimensioni…"/>
          <p:cNvSpPr txBox="1"/>
          <p:nvPr>
            <p:ph type="body" idx="1"/>
          </p:nvPr>
        </p:nvSpPr>
        <p:spPr>
          <a:xfrm>
            <a:off x="952500" y="2117196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Studio di un modello per l’ombreggiatura da ostacoli e proposta di estensione a tre dimensioni</a:t>
            </a:r>
          </a:p>
          <a:p>
            <a:pPr/>
            <a:r>
              <a:t>Valutazione di un adattamento di Fast Broadcast in un contesto urbano reale</a:t>
            </a:r>
          </a:p>
          <a:p>
            <a:pPr lvl="2">
              <a:spcBef>
                <a:spcPts val="2000"/>
              </a:spcBef>
              <a:defRPr sz="2800"/>
            </a:pPr>
            <a:r>
              <a:t>Los Angeles</a:t>
            </a:r>
          </a:p>
          <a:p>
            <a:pPr lvl="2">
              <a:spcBef>
                <a:spcPts val="2000"/>
              </a:spcBef>
              <a:defRPr sz="2800"/>
            </a:pPr>
            <a:r>
              <a:t>Padova</a:t>
            </a:r>
          </a:p>
          <a:p>
            <a:pPr/>
            <a:r>
              <a:t>Proposta e valutazione di uno scenario nel quale </a:t>
            </a:r>
          </a:p>
          <a:p>
            <a:pPr lvl="2">
              <a:spcBef>
                <a:spcPts val="2000"/>
              </a:spcBef>
              <a:defRPr sz="2800"/>
            </a:pPr>
            <a:r>
              <a:t>alcuni veicoli non hanno capacità di comunicazione</a:t>
            </a:r>
          </a:p>
          <a:p>
            <a:pPr lvl="2">
              <a:spcBef>
                <a:spcPts val="2000"/>
              </a:spcBef>
              <a:defRPr sz="2800"/>
            </a:pPr>
            <a:r>
              <a:t>sono presenti dispositivi (sensori) che cooperano nel processo di disseminazione</a:t>
            </a:r>
          </a:p>
        </p:txBody>
      </p:sp>
      <p:pic>
        <p:nvPicPr>
          <p:cNvPr id="182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Contributi principali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Contributi principali</a:t>
            </a:r>
          </a:p>
        </p:txBody>
      </p:sp>
      <p:sp>
        <p:nvSpPr>
          <p:cNvPr id="184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3"/>
          <p:cNvSpPr txBox="1"/>
          <p:nvPr/>
        </p:nvSpPr>
        <p:spPr>
          <a:xfrm>
            <a:off x="990650" y="8986034"/>
            <a:ext cx="213260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Garamond Premier Pro Caption"/>
                <a:ea typeface="Garamond Premier Pro Caption"/>
                <a:cs typeface="Garamond Premier Pro Caption"/>
                <a:sym typeface="Garamond Premier Pro Caption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ttangolo"/>
          <p:cNvSpPr/>
          <p:nvPr/>
        </p:nvSpPr>
        <p:spPr>
          <a:xfrm>
            <a:off x="952500" y="2117196"/>
            <a:ext cx="11099800" cy="62865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 algn="l">
              <a:spcBef>
                <a:spcPts val="1500"/>
              </a:spcBef>
              <a:buClr>
                <a:srgbClr val="930217"/>
              </a:buClr>
              <a:buSzPct val="100000"/>
              <a:buChar char="•"/>
              <a:defRPr b="0" sz="3200">
                <a:latin typeface="+mj-lt"/>
                <a:ea typeface="+mj-ea"/>
                <a:cs typeface="+mj-cs"/>
                <a:sym typeface="Adobe Garamond Pro"/>
              </a:defRPr>
            </a:pPr>
          </a:p>
        </p:txBody>
      </p:sp>
      <p:sp>
        <p:nvSpPr>
          <p:cNvPr id="190" name="Fast Broadcast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Fast Broadcast</a:t>
            </a:r>
          </a:p>
        </p:txBody>
      </p:sp>
      <p:sp>
        <p:nvSpPr>
          <p:cNvPr id="191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2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4" name="Protocollo di propagazione multi-salto con stima dinamica del raggio trasmissivo…"/>
          <p:cNvSpPr txBox="1"/>
          <p:nvPr>
            <p:ph type="body" idx="1"/>
          </p:nvPr>
        </p:nvSpPr>
        <p:spPr>
          <a:xfrm>
            <a:off x="939800" y="2121037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Protocollo di propagazione multi-salto con stima dinamica del raggio trasmissivo</a:t>
            </a:r>
          </a:p>
          <a:p>
            <a:pPr/>
            <a:r>
              <a:t>Fase di stima:</a:t>
            </a:r>
          </a:p>
          <a:p>
            <a:pPr lvl="2" marL="965200"/>
            <a:r>
              <a:t>si analizza la distanza da cui si ricevono messaggi</a:t>
            </a:r>
          </a:p>
          <a:p>
            <a:pPr/>
            <a:r>
              <a:t>Fase di inoltro (ad ogni salto):</a:t>
            </a:r>
          </a:p>
          <a:p>
            <a:pPr lvl="2" marL="927100" indent="-419100">
              <a:spcBef>
                <a:spcPts val="1400"/>
              </a:spcBef>
            </a:pPr>
            <a:r>
              <a:t>prima i veicoli determinano un tempo di attesa</a:t>
            </a:r>
          </a:p>
          <a:p>
            <a:pPr lvl="3" marL="1054100" indent="-419100">
              <a:buSzPct val="100000"/>
              <a:buChar char="-"/>
              <a:defRPr sz="2500"/>
            </a:pPr>
            <a:r>
              <a:t>in funzione della distanza dal precedente inoltro</a:t>
            </a:r>
          </a:p>
          <a:p>
            <a:pPr lvl="2" marL="927100" indent="-419100"/>
            <a:r>
              <a:t>il più veloce zittisce gli altri</a:t>
            </a:r>
          </a:p>
        </p:txBody>
      </p:sp>
      <p:sp>
        <p:nvSpPr>
          <p:cNvPr id="195" name="[1][2]"/>
          <p:cNvSpPr txBox="1"/>
          <p:nvPr/>
        </p:nvSpPr>
        <p:spPr>
          <a:xfrm>
            <a:off x="4191700" y="718277"/>
            <a:ext cx="80924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[1][2]</a:t>
            </a:r>
          </a:p>
        </p:txBody>
      </p:sp>
      <p:sp>
        <p:nvSpPr>
          <p:cNvPr id="196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7" name="[1] C. E. Palazzi, S.Ferretti, et al., “How Do You Quickly Choreograph Inter-Vehicular Communications? A Fast Vehicle-to-Vehicle MultiHop Broadcast Algorithm, Explained”, 2007"/>
          <p:cNvSpPr txBox="1"/>
          <p:nvPr/>
        </p:nvSpPr>
        <p:spPr>
          <a:xfrm>
            <a:off x="535189" y="8026922"/>
            <a:ext cx="8471278" cy="54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 b="0" sz="16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[1] C. E. Palazzi, S.Ferretti, et al., “How Do You Quickly Choreograph Inter-Vehicular Communications? A Fast Vehicle-to-Vehicle MultiHop Broadcast Algorithm, Explained”, 2007</a:t>
            </a:r>
          </a:p>
        </p:txBody>
      </p:sp>
      <p:sp>
        <p:nvSpPr>
          <p:cNvPr id="198" name="[2] M. Barichello, C. E. Palazzi e A. Bujari, “Propagazione rapida di messaggi in scenario veicolare urbano” Tesi Magistrale, Università di Padova, 2017"/>
          <p:cNvSpPr txBox="1"/>
          <p:nvPr/>
        </p:nvSpPr>
        <p:spPr>
          <a:xfrm>
            <a:off x="522777" y="8516487"/>
            <a:ext cx="8937639" cy="784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 b="0" sz="16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[2] M. Barichello, C. E. Palazzi e A. Bujari, “Propagazione rapida di messaggi in scenario veicolare urbano” Tesi Magistrale, Università di Padova, 2017 </a:t>
            </a:r>
          </a:p>
        </p:txBody>
      </p:sp>
      <p:sp>
        <p:nvSpPr>
          <p:cNvPr id="199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0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4"/>
          <p:cNvSpPr txBox="1"/>
          <p:nvPr/>
        </p:nvSpPr>
        <p:spPr>
          <a:xfrm>
            <a:off x="990650" y="8986034"/>
            <a:ext cx="213260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Garamond Premier Pro Caption"/>
                <a:ea typeface="Garamond Premier Pro Caption"/>
                <a:cs typeface="Garamond Premier Pro Caption"/>
                <a:sym typeface="Garamond Premier Pro Caption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02" name="A"/>
          <p:cNvSpPr txBox="1"/>
          <p:nvPr/>
        </p:nvSpPr>
        <p:spPr>
          <a:xfrm>
            <a:off x="7928387" y="7194137"/>
            <a:ext cx="46330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EBGaramond12-Bold"/>
                <a:ea typeface="EBGaramond12-Bold"/>
                <a:cs typeface="EBGaramond12-Bold"/>
                <a:sym typeface="EBGaramond12-Bold"/>
              </a:defRPr>
            </a:lvl1pPr>
          </a:lstStyle>
          <a:p>
            <a:pPr/>
            <a:r>
              <a:t>A</a:t>
            </a:r>
          </a:p>
        </p:txBody>
      </p:sp>
      <p:sp>
        <p:nvSpPr>
          <p:cNvPr id="203" name="B"/>
          <p:cNvSpPr txBox="1"/>
          <p:nvPr/>
        </p:nvSpPr>
        <p:spPr>
          <a:xfrm>
            <a:off x="10689980" y="6256089"/>
            <a:ext cx="46331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EBGaramond12-Bold"/>
                <a:ea typeface="EBGaramond12-Bold"/>
                <a:cs typeface="EBGaramond12-Bold"/>
                <a:sym typeface="EBGaramond12-Bold"/>
              </a:defRPr>
            </a:lvl1pPr>
          </a:lstStyle>
          <a:p>
            <a:pPr/>
            <a:r>
              <a:t>B</a:t>
            </a:r>
          </a:p>
        </p:txBody>
      </p:sp>
      <p:sp>
        <p:nvSpPr>
          <p:cNvPr id="204" name="C"/>
          <p:cNvSpPr txBox="1"/>
          <p:nvPr/>
        </p:nvSpPr>
        <p:spPr>
          <a:xfrm>
            <a:off x="11979249" y="5150379"/>
            <a:ext cx="463309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500">
                <a:solidFill>
                  <a:srgbClr val="FFFFFF"/>
                </a:solidFill>
                <a:latin typeface="EBGaramond12-Bold"/>
                <a:ea typeface="EBGaramond12-Bold"/>
                <a:cs typeface="EBGaramond12-Bold"/>
                <a:sym typeface="EBGaramond12-Bold"/>
              </a:defRPr>
            </a:lvl1pPr>
          </a:lstStyle>
          <a:p>
            <a:pPr/>
            <a:r>
              <a:t>C</a:t>
            </a:r>
          </a:p>
        </p:txBody>
      </p:sp>
      <p:grpSp>
        <p:nvGrpSpPr>
          <p:cNvPr id="209" name="Gruppo"/>
          <p:cNvGrpSpPr/>
          <p:nvPr/>
        </p:nvGrpSpPr>
        <p:grpSpPr>
          <a:xfrm>
            <a:off x="6595825" y="4395672"/>
            <a:ext cx="6058119" cy="3404735"/>
            <a:chOff x="0" y="0"/>
            <a:chExt cx="6058117" cy="3404733"/>
          </a:xfrm>
        </p:grpSpPr>
        <p:pic>
          <p:nvPicPr>
            <p:cNvPr id="205" name="Immagine" descr="Immagin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058118" cy="34047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6" name="A"/>
            <p:cNvSpPr txBox="1"/>
            <p:nvPr/>
          </p:nvSpPr>
          <p:spPr>
            <a:xfrm>
              <a:off x="1542098" y="2842915"/>
              <a:ext cx="391224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5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dobe Garamond Pro"/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207" name="B"/>
            <p:cNvSpPr txBox="1"/>
            <p:nvPr/>
          </p:nvSpPr>
          <p:spPr>
            <a:xfrm>
              <a:off x="4132227" y="1915961"/>
              <a:ext cx="383224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5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dobe Garamond Pro"/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208" name="C"/>
            <p:cNvSpPr txBox="1"/>
            <p:nvPr/>
          </p:nvSpPr>
          <p:spPr>
            <a:xfrm>
              <a:off x="5530242" y="799157"/>
              <a:ext cx="423673" cy="546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 sz="35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Adobe Garamond Pro"/>
                </a:defRPr>
              </a:lvl1pPr>
            </a:lstStyle>
            <a:p>
              <a:pPr/>
              <a:r>
                <a:t>C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4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5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6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7" name="Ostacoli rappresentati da poligoni bidimensionali…"/>
          <p:cNvSpPr txBox="1"/>
          <p:nvPr>
            <p:ph type="body" idx="1"/>
          </p:nvPr>
        </p:nvSpPr>
        <p:spPr>
          <a:xfrm>
            <a:off x="952500" y="2117196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Ostacoli rappresentati da poligoni bidimensionali</a:t>
            </a:r>
          </a:p>
          <a:p>
            <a:pPr/>
            <a:r>
              <a:t>Per ogni potenziale ostacolo viene calcolata l’attenuazione</a:t>
            </a:r>
            <a:endParaRPr baseline="31999"/>
          </a:p>
          <a:p>
            <a:pPr lvl="5" marL="0" indent="635000" defTabSz="457200">
              <a:spcBef>
                <a:spcPts val="0"/>
              </a:spcBef>
              <a:buClrTx/>
              <a:buSzTx/>
              <a:buNone/>
              <a:defRPr>
                <a:solidFill>
                  <a:srgbClr val="222222"/>
                </a:solidFill>
                <a:latin typeface="TeX Gyre Pagella Math"/>
                <a:ea typeface="TeX Gyre Pagella Math"/>
                <a:cs typeface="TeX Gyre Pagella Math"/>
                <a:sym typeface="TeX Gyre Pagella Math"/>
              </a:defRPr>
            </a:pPr>
            <a:r>
              <a:t>L</a:t>
            </a:r>
            <a:r>
              <a:rPr baseline="-5999"/>
              <a:t>s,o</a:t>
            </a:r>
            <a:r>
              <a:t> = αn + βd</a:t>
            </a:r>
            <a:r>
              <a:rPr baseline="-5999"/>
              <a:t>o</a:t>
            </a:r>
            <a:r>
              <a:t>   [dBm]</a:t>
            </a:r>
          </a:p>
          <a:p>
            <a:pPr lvl="2">
              <a:defRPr sz="2500"/>
            </a:pPr>
            <a:r>
              <a:t>n: numero di intersezioni</a:t>
            </a:r>
          </a:p>
          <a:p>
            <a:pPr lvl="2">
              <a:defRPr sz="2500"/>
            </a:pPr>
            <a:r>
              <a:t>d</a:t>
            </a:r>
            <a:r>
              <a:rPr baseline="-5999"/>
              <a:t>o</a:t>
            </a:r>
            <a:r>
              <a:t>: distanza interna percorsa</a:t>
            </a:r>
          </a:p>
          <a:p>
            <a:pPr lvl="2">
              <a:defRPr sz="2500"/>
            </a:pPr>
            <a:r>
              <a:rPr>
                <a:latin typeface="TeX Gyre Pagella Math"/>
                <a:ea typeface="TeX Gyre Pagella Math"/>
                <a:cs typeface="TeX Gyre Pagella Math"/>
                <a:sym typeface="TeX Gyre Pagella Math"/>
              </a:rPr>
              <a:t>α</a:t>
            </a:r>
            <a:r>
              <a:t>: attenuazione per-muro</a:t>
            </a:r>
          </a:p>
          <a:p>
            <a:pPr lvl="2">
              <a:defRPr sz="2500"/>
            </a:pPr>
            <a:r>
              <a:rPr>
                <a:latin typeface="TeX Gyre Pagella Math"/>
                <a:ea typeface="TeX Gyre Pagella Math"/>
                <a:cs typeface="TeX Gyre Pagella Math"/>
                <a:sym typeface="TeX Gyre Pagella Math"/>
              </a:rPr>
              <a:t>β</a:t>
            </a:r>
            <a:r>
              <a:t>: attenuazione per-metro</a:t>
            </a:r>
          </a:p>
        </p:txBody>
      </p:sp>
      <p:pic>
        <p:nvPicPr>
          <p:cNvPr id="218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[3] S. E. Carpenter e M. L. Sichitiu, “An obstacle model implementation for evaluating radio shadowing with ns-3”, 2015"/>
          <p:cNvSpPr txBox="1"/>
          <p:nvPr/>
        </p:nvSpPr>
        <p:spPr>
          <a:xfrm>
            <a:off x="527353" y="7466813"/>
            <a:ext cx="7279821" cy="1061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 defTabSz="457200">
              <a:tabLst>
                <a:tab pos="139700" algn="l"/>
                <a:tab pos="457200" algn="l"/>
              </a:tabLst>
              <a:defRPr b="0" sz="2000">
                <a:latin typeface="+mj-lt"/>
                <a:ea typeface="+mj-ea"/>
                <a:cs typeface="+mj-cs"/>
                <a:sym typeface="Adobe Garamond Pro"/>
              </a:defRPr>
            </a:pPr>
            <a:r>
              <a:t>[3] S. E. Carpenter e M. L. Sichitiu, “An obstacle model implementation for evaluating radio shadowing with ns-3”, 2015 </a:t>
            </a:r>
            <a:br>
              <a:rPr sz="1200"/>
            </a:br>
            <a:endParaRPr sz="1200"/>
          </a:p>
        </p:txBody>
      </p:sp>
      <p:sp>
        <p:nvSpPr>
          <p:cNvPr id="220" name="Modellazione di ostacoli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Modellazione di ostacoli</a:t>
            </a:r>
          </a:p>
        </p:txBody>
      </p:sp>
      <p:sp>
        <p:nvSpPr>
          <p:cNvPr id="221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2" name="[4] C. Sommer, D. Eckhoff, et al. “A computationally inexpensive empirical model of ieee 802.11p radio shadowing in urban environments”, 2011"/>
          <p:cNvSpPr txBox="1"/>
          <p:nvPr/>
        </p:nvSpPr>
        <p:spPr>
          <a:xfrm>
            <a:off x="524033" y="8169454"/>
            <a:ext cx="824466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57200" indent="-457200" algn="l" defTabSz="457200">
              <a:tabLst>
                <a:tab pos="139700" algn="l"/>
                <a:tab pos="457200" algn="l"/>
              </a:tabLst>
              <a:defRPr b="0" sz="200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[4] C. Sommer, D. Eckhoff, et al. “A computationally inexpensive empirical model of ieee 802.11p radio shadowing in urban environments”, 2011</a:t>
            </a:r>
          </a:p>
        </p:txBody>
      </p:sp>
      <p:grpSp>
        <p:nvGrpSpPr>
          <p:cNvPr id="225" name="Gruppo"/>
          <p:cNvGrpSpPr/>
          <p:nvPr/>
        </p:nvGrpSpPr>
        <p:grpSpPr>
          <a:xfrm>
            <a:off x="7300614" y="3452190"/>
            <a:ext cx="4667405" cy="3980580"/>
            <a:chOff x="0" y="0"/>
            <a:chExt cx="4667403" cy="3980579"/>
          </a:xfrm>
        </p:grpSpPr>
        <p:pic>
          <p:nvPicPr>
            <p:cNvPr id="223" name="map2.png" descr="map2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667404" cy="39805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Linea"/>
            <p:cNvSpPr/>
            <p:nvPr/>
          </p:nvSpPr>
          <p:spPr>
            <a:xfrm flipV="1">
              <a:off x="1279052" y="1445295"/>
              <a:ext cx="1677004" cy="1254559"/>
            </a:xfrm>
            <a:prstGeom prst="line">
              <a:avLst/>
            </a:prstGeom>
            <a:noFill/>
            <a:ln w="27940" cap="flat">
              <a:solidFill>
                <a:srgbClr val="000000"/>
              </a:solidFill>
              <a:prstDash val="solid"/>
              <a:miter lim="400000"/>
              <a:headEnd type="oval" w="med" len="med"/>
              <a:tailEnd type="oval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2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</p:grpSp>
      <p:sp>
        <p:nvSpPr>
          <p:cNvPr id="226" name="[3][4]"/>
          <p:cNvSpPr txBox="1"/>
          <p:nvPr/>
        </p:nvSpPr>
        <p:spPr>
          <a:xfrm>
            <a:off x="6478711" y="781777"/>
            <a:ext cx="80924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+mj-lt"/>
                <a:ea typeface="+mj-ea"/>
                <a:cs typeface="+mj-cs"/>
                <a:sym typeface="Adobe Garamond Pro"/>
              </a:defRPr>
            </a:lvl1pPr>
          </a:lstStyle>
          <a:p>
            <a:pPr/>
            <a:r>
              <a:t>[3][4]</a:t>
            </a:r>
          </a:p>
        </p:txBody>
      </p:sp>
      <p:sp>
        <p:nvSpPr>
          <p:cNvPr id="227" name="5"/>
          <p:cNvSpPr txBox="1"/>
          <p:nvPr/>
        </p:nvSpPr>
        <p:spPr>
          <a:xfrm>
            <a:off x="990650" y="8986034"/>
            <a:ext cx="213260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Garamond Premier Pro Caption"/>
                <a:ea typeface="Garamond Premier Pro Caption"/>
                <a:cs typeface="Garamond Premier Pro Caption"/>
                <a:sym typeface="Garamond Premier Pro Caption"/>
              </a:defRPr>
            </a:lvl1pPr>
          </a:lstStyle>
          <a:p>
            <a:pPr/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3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4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5" name="Modellazione di ostacoli - estensione 3D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Modellazione di ostacoli - estensione 3D</a:t>
            </a:r>
          </a:p>
        </p:txBody>
      </p:sp>
      <p:sp>
        <p:nvSpPr>
          <p:cNvPr id="236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7" name="L’ostacolo diventa: poligono 2D + altezza…"/>
          <p:cNvSpPr txBox="1"/>
          <p:nvPr>
            <p:ph type="body" idx="1"/>
          </p:nvPr>
        </p:nvSpPr>
        <p:spPr>
          <a:xfrm>
            <a:off x="952500" y="2117196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L’ostacolo diventa: poligono 2D + altezza</a:t>
            </a:r>
          </a:p>
          <a:p>
            <a:pPr/>
            <a:r>
              <a:t>Modifica al calcolo delle intersezioni</a:t>
            </a:r>
            <a:endParaRPr sz="2800"/>
          </a:p>
          <a:p>
            <a:pPr lvl="2">
              <a:defRPr sz="2800"/>
            </a:pPr>
            <a:r>
              <a:t>prima: segmento - segmento</a:t>
            </a:r>
          </a:p>
          <a:p>
            <a:pPr lvl="2">
              <a:defRPr sz="2800"/>
            </a:pPr>
            <a:r>
              <a:t>ora: segmento - piano</a:t>
            </a:r>
          </a:p>
          <a:p>
            <a:pPr lvl="3" marL="1790700" indent="-457200">
              <a:buSzPct val="100000"/>
              <a:buChar char="-"/>
              <a:defRPr sz="2800"/>
            </a:pPr>
            <a:r>
              <a:t>con verifica che il punto sia valido </a:t>
            </a:r>
          </a:p>
        </p:txBody>
      </p:sp>
      <p:pic>
        <p:nvPicPr>
          <p:cNvPr id="238" name="logo-unipd-int-transp.png" descr="logo-unipd-int-transp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buildingObstructionNewBetter.png" descr="buildingObstructionNewBetter.png"/>
          <p:cNvPicPr>
            <a:picLocks noChangeAspect="1"/>
          </p:cNvPicPr>
          <p:nvPr/>
        </p:nvPicPr>
        <p:blipFill>
          <a:blip r:embed="rId4">
            <a:extLst/>
          </a:blip>
          <a:srcRect l="0" t="1108" r="0" b="1108"/>
          <a:stretch>
            <a:fillRect/>
          </a:stretch>
        </p:blipFill>
        <p:spPr>
          <a:xfrm>
            <a:off x="7643678" y="4028903"/>
            <a:ext cx="4944318" cy="37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Schermata 2017-12-02 alle 11.27.25.psd" descr="Schermata 2017-12-02 alle 11.27.25.ps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57277" y="5345972"/>
            <a:ext cx="4215893" cy="306901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6"/>
          <p:cNvSpPr txBox="1"/>
          <p:nvPr/>
        </p:nvSpPr>
        <p:spPr>
          <a:xfrm>
            <a:off x="990650" y="8986034"/>
            <a:ext cx="213260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Garamond Premier Pro Caption"/>
                <a:ea typeface="Garamond Premier Pro Caption"/>
                <a:cs typeface="Garamond Premier Pro Caption"/>
                <a:sym typeface="Garamond Premier Pro Caption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6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7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9" name="Simulazioni: Network Simulator 3 [5]…"/>
          <p:cNvSpPr txBox="1"/>
          <p:nvPr>
            <p:ph type="body" idx="1"/>
          </p:nvPr>
        </p:nvSpPr>
        <p:spPr>
          <a:xfrm>
            <a:off x="952500" y="2117196"/>
            <a:ext cx="11099800" cy="6286501"/>
          </a:xfrm>
          <a:prstGeom prst="rect">
            <a:avLst/>
          </a:prstGeom>
        </p:spPr>
        <p:txBody>
          <a:bodyPr anchor="t"/>
          <a:lstStyle/>
          <a:p>
            <a:pPr/>
            <a:r>
              <a:t>Simulazioni: Network Simulator 3 </a:t>
            </a:r>
            <a:r>
              <a:rPr baseline="31999"/>
              <a:t>[5]</a:t>
            </a:r>
          </a:p>
          <a:p>
            <a:pPr lvl="2">
              <a:defRPr sz="2500"/>
            </a:pPr>
            <a:r>
              <a:t>Simulatore a eventi discreti</a:t>
            </a:r>
            <a:endParaRPr baseline="31999"/>
          </a:p>
          <a:p>
            <a:pPr lvl="2">
              <a:defRPr sz="2500"/>
            </a:pPr>
            <a:r>
              <a:t>Usato principalmente in ambito accademico e di ricerca</a:t>
            </a:r>
          </a:p>
          <a:p>
            <a:pPr lvl="2">
              <a:defRPr sz="2500"/>
            </a:pPr>
            <a:r>
              <a:t>Open-source, scritto in C</a:t>
            </a:r>
            <a:r>
              <a:rPr baseline="31999"/>
              <a:t>++</a:t>
            </a:r>
            <a:r>
              <a:t> e Python</a:t>
            </a:r>
          </a:p>
          <a:p>
            <a:pPr/>
            <a:r>
              <a:t>Elaborazione mappe: Simulation of Urban MObility </a:t>
            </a:r>
            <a:r>
              <a:rPr baseline="31999"/>
              <a:t>[6]</a:t>
            </a:r>
            <a:endParaRPr baseline="31999"/>
          </a:p>
          <a:p>
            <a:pPr lvl="2">
              <a:defRPr sz="2500"/>
            </a:pPr>
            <a:r>
              <a:t>Simulatore per traffico veicolare su larga scala</a:t>
            </a:r>
          </a:p>
          <a:p>
            <a:pPr lvl="2">
              <a:defRPr sz="2500"/>
            </a:pPr>
            <a:r>
              <a:t>Utilizzato per il posizionamento dei veicoli e la conversione degli ostacoli</a:t>
            </a:r>
          </a:p>
          <a:p>
            <a:pPr lvl="2">
              <a:defRPr sz="2500"/>
            </a:pPr>
            <a:r>
              <a:t>Open-source, scritto in C</a:t>
            </a:r>
            <a:r>
              <a:rPr baseline="31999"/>
              <a:t>++</a:t>
            </a:r>
          </a:p>
        </p:txBody>
      </p:sp>
      <p:pic>
        <p:nvPicPr>
          <p:cNvPr id="250" name="logo-unipd-int-transp.png" descr="logo-unipd-int-trans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[5] “ns-3 Network Simulator.” [Online] Disponibile su: https://www.nsnam.org"/>
          <p:cNvSpPr txBox="1"/>
          <p:nvPr/>
        </p:nvSpPr>
        <p:spPr>
          <a:xfrm>
            <a:off x="527353" y="7981163"/>
            <a:ext cx="8350858" cy="1099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 defTabSz="457200">
              <a:tabLst>
                <a:tab pos="139700" algn="l"/>
                <a:tab pos="457200" algn="l"/>
              </a:tabLst>
              <a:defRPr b="0" sz="2000">
                <a:latin typeface="+mj-lt"/>
                <a:ea typeface="+mj-ea"/>
                <a:cs typeface="+mj-cs"/>
                <a:sym typeface="Adobe Garamond Pro"/>
              </a:defRPr>
            </a:pPr>
            <a:r>
              <a:t>[5] “ns-3 Network Simulator.” [Online] Disponibile su: https://www.nsnam.org </a:t>
            </a:r>
            <a:br>
              <a:rPr sz="1200"/>
            </a:br>
            <a:endParaRPr sz="1200"/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b="0" sz="2000">
                <a:latin typeface="+mj-lt"/>
                <a:ea typeface="+mj-ea"/>
                <a:cs typeface="+mj-cs"/>
                <a:sym typeface="Adobe Garamond Pro"/>
              </a:defRPr>
            </a:pPr>
            <a:br>
              <a:rPr sz="1200"/>
            </a:br>
            <a:endParaRPr sz="1200"/>
          </a:p>
        </p:txBody>
      </p:sp>
      <p:sp>
        <p:nvSpPr>
          <p:cNvPr id="252" name="ns-3 e SUMO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ns-3 e SUMO</a:t>
            </a:r>
          </a:p>
        </p:txBody>
      </p:sp>
      <p:sp>
        <p:nvSpPr>
          <p:cNvPr id="253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4" name="[6] D. Krajzewicz, J. Erdmann, et al., “Recent development and applications of SUMO - Simulation of Urban MObility”, 2012"/>
          <p:cNvSpPr txBox="1"/>
          <p:nvPr/>
        </p:nvSpPr>
        <p:spPr>
          <a:xfrm>
            <a:off x="527353" y="8342116"/>
            <a:ext cx="9009939" cy="1595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7200" indent="-457200" algn="l" defTabSz="457200">
              <a:tabLst>
                <a:tab pos="139700" algn="l"/>
                <a:tab pos="457200" algn="l"/>
              </a:tabLst>
              <a:defRPr b="0" sz="2000">
                <a:latin typeface="+mj-lt"/>
                <a:ea typeface="+mj-ea"/>
                <a:cs typeface="+mj-cs"/>
                <a:sym typeface="Adobe Garamond Pro"/>
              </a:defRPr>
            </a:pPr>
            <a:r>
              <a:t>[6] D. Krajzewicz, J. Erdmann, et al., “Recent development and applications of SUMO - Simulation of Urban MObility”, 2012 </a:t>
            </a:r>
            <a:br>
              <a:rPr sz="1200"/>
            </a:br>
            <a:endParaRPr sz="1200"/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b="0" sz="2000">
                <a:latin typeface="+mj-lt"/>
                <a:ea typeface="+mj-ea"/>
                <a:cs typeface="+mj-cs"/>
                <a:sym typeface="Adobe Garamond Pro"/>
              </a:defRPr>
            </a:pPr>
            <a:endParaRPr sz="1200"/>
          </a:p>
          <a:p>
            <a:pPr marL="457200" indent="-457200" algn="l" defTabSz="457200">
              <a:tabLst>
                <a:tab pos="139700" algn="l"/>
                <a:tab pos="457200" algn="l"/>
              </a:tabLst>
              <a:defRPr b="0" sz="2000">
                <a:latin typeface="+mj-lt"/>
                <a:ea typeface="+mj-ea"/>
                <a:cs typeface="+mj-cs"/>
                <a:sym typeface="Adobe Garamond Pro"/>
              </a:defRPr>
            </a:pPr>
            <a:br>
              <a:rPr sz="1200"/>
            </a:br>
            <a:endParaRPr sz="1200"/>
          </a:p>
        </p:txBody>
      </p:sp>
      <p:sp>
        <p:nvSpPr>
          <p:cNvPr id="255" name="7"/>
          <p:cNvSpPr txBox="1"/>
          <p:nvPr/>
        </p:nvSpPr>
        <p:spPr>
          <a:xfrm>
            <a:off x="990650" y="8986034"/>
            <a:ext cx="213260" cy="302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Garamond Premier Pro Caption"/>
                <a:ea typeface="Garamond Premier Pro Caption"/>
                <a:cs typeface="Garamond Premier Pro Caption"/>
                <a:sym typeface="Garamond Premier Pro Caption"/>
              </a:defRPr>
            </a:lvl1pPr>
          </a:lstStyle>
          <a:p>
            <a:pPr/>
            <a:r>
              <a:t>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magine" descr="Imma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4320" y="2136569"/>
            <a:ext cx="5985893" cy="5899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osm_web-pd-2x2-HD.png" descr="osm_web-pd-2x2-H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141" y="2136569"/>
            <a:ext cx="5842864" cy="5899015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Testo"/>
          <p:cNvSpPr txBox="1"/>
          <p:nvPr/>
        </p:nvSpPr>
        <p:spPr>
          <a:xfrm>
            <a:off x="-5200880" y="-116928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0" name="Testo"/>
          <p:cNvSpPr txBox="1"/>
          <p:nvPr/>
        </p:nvSpPr>
        <p:spPr>
          <a:xfrm>
            <a:off x="-1596338" y="-713978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1" name="Rettangolo"/>
          <p:cNvSpPr/>
          <p:nvPr/>
        </p:nvSpPr>
        <p:spPr>
          <a:xfrm>
            <a:off x="2535" y="-11839"/>
            <a:ext cx="12999730" cy="637917"/>
          </a:xfrm>
          <a:prstGeom prst="rect">
            <a:avLst/>
          </a:prstGeom>
          <a:solidFill>
            <a:srgbClr val="93021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2" name="Rettangolo"/>
          <p:cNvSpPr/>
          <p:nvPr/>
        </p:nvSpPr>
        <p:spPr>
          <a:xfrm>
            <a:off x="1247378" y="9591939"/>
            <a:ext cx="11779912" cy="189839"/>
          </a:xfrm>
          <a:prstGeom prst="rect">
            <a:avLst/>
          </a:prstGeom>
          <a:solidFill>
            <a:srgbClr val="484F5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3" name="Rettangolo"/>
          <p:cNvSpPr/>
          <p:nvPr/>
        </p:nvSpPr>
        <p:spPr>
          <a:xfrm>
            <a:off x="-22490" y="9419074"/>
            <a:ext cx="13049780" cy="228601"/>
          </a:xfrm>
          <a:prstGeom prst="rect">
            <a:avLst/>
          </a:prstGeom>
          <a:solidFill>
            <a:srgbClr val="66000E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4" name="Rettangolo"/>
          <p:cNvSpPr/>
          <p:nvPr/>
        </p:nvSpPr>
        <p:spPr>
          <a:xfrm>
            <a:off x="2601873" y="9178304"/>
            <a:ext cx="10425417" cy="247221"/>
          </a:xfrm>
          <a:prstGeom prst="rect">
            <a:avLst/>
          </a:prstGeom>
          <a:solidFill>
            <a:srgbClr val="D6001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5" name="ns-3 e SUMO (2)"/>
          <p:cNvSpPr txBox="1"/>
          <p:nvPr>
            <p:ph type="title"/>
          </p:nvPr>
        </p:nvSpPr>
        <p:spPr>
          <a:xfrm>
            <a:off x="940572" y="626648"/>
            <a:ext cx="11123656" cy="1130807"/>
          </a:xfrm>
          <a:prstGeom prst="rect">
            <a:avLst/>
          </a:prstGeom>
        </p:spPr>
        <p:txBody>
          <a:bodyPr/>
          <a:lstStyle/>
          <a:p>
            <a:pPr/>
            <a:r>
              <a:t>ns-3 e SUMO (2)</a:t>
            </a:r>
          </a:p>
        </p:txBody>
      </p:sp>
      <p:sp>
        <p:nvSpPr>
          <p:cNvPr id="266" name="8"/>
          <p:cNvSpPr txBox="1"/>
          <p:nvPr>
            <p:ph type="sldNum" sz="quarter" idx="2"/>
          </p:nvPr>
        </p:nvSpPr>
        <p:spPr>
          <a:xfrm>
            <a:off x="990650" y="8986034"/>
            <a:ext cx="213260" cy="3022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7" name="logo-unipd-int-transp.png" descr="logo-unipd-int-trans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28349" y="8065708"/>
            <a:ext cx="3175001" cy="126093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inea"/>
          <p:cNvSpPr/>
          <p:nvPr/>
        </p:nvSpPr>
        <p:spPr>
          <a:xfrm>
            <a:off x="948266" y="1754134"/>
            <a:ext cx="11108268" cy="1"/>
          </a:xfrm>
          <a:prstGeom prst="line">
            <a:avLst/>
          </a:prstGeom>
          <a:ln w="25400">
            <a:solidFill>
              <a:srgbClr val="93021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dobe Garamond Pro"/>
        <a:ea typeface="Adobe Garamond Pro"/>
        <a:cs typeface="Adobe Garamond Pro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Adobe Garamond Pro"/>
        <a:ea typeface="Adobe Garamond Pro"/>
        <a:cs typeface="Adobe Garamond Pro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